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 id="2147483690" r:id="rId2"/>
    <p:sldMasterId id="2147483691" r:id="rId3"/>
    <p:sldMasterId id="2147483692" r:id="rId4"/>
  </p:sldMasterIdLst>
  <p:notesMasterIdLst>
    <p:notesMasterId r:id="rId36"/>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x="9144000" cy="5143500" type="screen16x9"/>
  <p:notesSz cx="6858000" cy="9144000"/>
  <p:embeddedFontLst>
    <p:embeddedFont>
      <p:font typeface="Arial Black" panose="020B0A04020102020204" pitchFamily="34" charset="0"/>
      <p:regular r:id="rId37"/>
      <p:bold r:id="rId38"/>
    </p:embeddedFont>
    <p:embeddedFont>
      <p:font typeface="Calibri" panose="020F0502020204030204" pitchFamily="34" charset="0"/>
      <p:regular r:id="rId39"/>
      <p:bold r:id="rId40"/>
      <p:italic r:id="rId41"/>
      <p:boldItalic r:id="rId42"/>
    </p:embeddedFont>
    <p:embeddedFont>
      <p:font typeface="Roboto" panose="020B0604020202020204" charset="0"/>
      <p:regular r:id="rId43"/>
      <p:bold r:id="rId44"/>
      <p:italic r:id="rId45"/>
      <p:boldItalic r:id="rId46"/>
    </p:embeddedFont>
    <p:embeddedFont>
      <p:font typeface="Roboto Slab" panose="020B0604020202020204" charset="0"/>
      <p:regular r:id="rId47"/>
      <p:bold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780" y="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8.fntdata"/><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4.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f1dabd746c_7_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f1dabd746c_7_7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gf1dabd746c_7_7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f7c830fcb3_0_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sz="1200">
                <a:solidFill>
                  <a:srgbClr val="004C97"/>
                </a:solidFill>
              </a:rPr>
              <a:t>Attained grade level of at least 6th – 12th, per state statute: Section 1007.271(2) F.S.</a:t>
            </a:r>
            <a:endParaRPr sz="1200">
              <a:solidFill>
                <a:srgbClr val="004C97"/>
              </a:solidFill>
            </a:endParaRPr>
          </a:p>
          <a:p>
            <a:pPr marL="0" lvl="0" indent="0" algn="l" rtl="0">
              <a:lnSpc>
                <a:spcPct val="100000"/>
              </a:lnSpc>
              <a:spcBef>
                <a:spcPts val="0"/>
              </a:spcBef>
              <a:spcAft>
                <a:spcPts val="0"/>
              </a:spcAft>
              <a:buSzPts val="1100"/>
              <a:buNone/>
            </a:pPr>
            <a:r>
              <a:rPr lang="en" sz="1200">
                <a:solidFill>
                  <a:srgbClr val="004C97"/>
                </a:solidFill>
              </a:rPr>
              <a:t>Earned a minimum of 3 high school Core Academic Credits</a:t>
            </a:r>
            <a:endParaRPr sz="1200">
              <a:solidFill>
                <a:srgbClr val="004C97"/>
              </a:solidFill>
            </a:endParaRPr>
          </a:p>
          <a:p>
            <a:pPr marL="0" lvl="0" indent="0" algn="l" rtl="0">
              <a:lnSpc>
                <a:spcPct val="100000"/>
              </a:lnSpc>
              <a:spcBef>
                <a:spcPts val="0"/>
              </a:spcBef>
              <a:spcAft>
                <a:spcPts val="0"/>
              </a:spcAft>
              <a:buSzPts val="1100"/>
              <a:buNone/>
            </a:pPr>
            <a:r>
              <a:rPr lang="en" sz="1200">
                <a:solidFill>
                  <a:srgbClr val="004C97"/>
                </a:solidFill>
              </a:rPr>
              <a:t>Posses a minimum, unweighted GPA of 3.00 on a 4.00 scale. </a:t>
            </a:r>
            <a:endParaRPr sz="1200">
              <a:solidFill>
                <a:srgbClr val="004C97"/>
              </a:solidFill>
            </a:endParaRPr>
          </a:p>
          <a:p>
            <a:pPr marL="0" lvl="0" indent="0" algn="l" rtl="0">
              <a:lnSpc>
                <a:spcPct val="100000"/>
              </a:lnSpc>
              <a:spcBef>
                <a:spcPts val="0"/>
              </a:spcBef>
              <a:spcAft>
                <a:spcPts val="0"/>
              </a:spcAft>
              <a:buSzPts val="1100"/>
              <a:buNone/>
            </a:pPr>
            <a:r>
              <a:rPr lang="en" sz="1200">
                <a:solidFill>
                  <a:srgbClr val="004C97"/>
                </a:solidFill>
              </a:rPr>
              <a:t>Have taken the SAT, ACR, or PERT exams for courses that require academic placement.</a:t>
            </a:r>
            <a:endParaRPr sz="1200">
              <a:solidFill>
                <a:srgbClr val="004C97"/>
              </a:solidFill>
            </a:endParaRPr>
          </a:p>
          <a:p>
            <a:pPr marL="0" lvl="0" indent="0" algn="l" rtl="0">
              <a:lnSpc>
                <a:spcPct val="100000"/>
              </a:lnSpc>
              <a:spcBef>
                <a:spcPts val="0"/>
              </a:spcBef>
              <a:spcAft>
                <a:spcPts val="0"/>
              </a:spcAft>
              <a:buSzPts val="1100"/>
              <a:buNone/>
            </a:pPr>
            <a:r>
              <a:rPr lang="en" sz="1200">
                <a:solidFill>
                  <a:srgbClr val="004C97"/>
                </a:solidFill>
              </a:rPr>
              <a:t>To continue in DE: UWF semester GPA of 2.50; no grade below C.</a:t>
            </a:r>
            <a:endParaRPr sz="1200">
              <a:solidFill>
                <a:srgbClr val="004C97"/>
              </a:solidFill>
            </a:endParaRPr>
          </a:p>
        </p:txBody>
      </p:sp>
      <p:sp>
        <p:nvSpPr>
          <p:cNvPr id="284" name="Google Shape;284;gf7c830fcb3_0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f7c830fcb3_0_1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sz="1200">
                <a:solidFill>
                  <a:srgbClr val="004C97"/>
                </a:solidFill>
              </a:rPr>
              <a:t>Have taken the SAT, ACR, or PERT exams for courses that require academic placement.</a:t>
            </a:r>
            <a:endParaRPr sz="1200">
              <a:solidFill>
                <a:srgbClr val="004C97"/>
              </a:solidFill>
            </a:endParaRPr>
          </a:p>
          <a:p>
            <a:pPr marL="0" lvl="0" indent="0" algn="l" rtl="0">
              <a:lnSpc>
                <a:spcPct val="100000"/>
              </a:lnSpc>
              <a:spcBef>
                <a:spcPts val="0"/>
              </a:spcBef>
              <a:spcAft>
                <a:spcPts val="0"/>
              </a:spcAft>
              <a:buSzPts val="1100"/>
              <a:buNone/>
            </a:pPr>
            <a:r>
              <a:rPr lang="en" sz="1200">
                <a:solidFill>
                  <a:srgbClr val="004C97"/>
                </a:solidFill>
              </a:rPr>
              <a:t>SAT minimum scores: Evidence-Based Reading &amp; Writing - 510; Math - 500</a:t>
            </a:r>
            <a:endParaRPr sz="1200">
              <a:solidFill>
                <a:srgbClr val="004C97"/>
              </a:solidFill>
            </a:endParaRPr>
          </a:p>
          <a:p>
            <a:pPr marL="0" lvl="0" indent="0" algn="l" rtl="0">
              <a:lnSpc>
                <a:spcPct val="100000"/>
              </a:lnSpc>
              <a:spcBef>
                <a:spcPts val="0"/>
              </a:spcBef>
              <a:spcAft>
                <a:spcPts val="0"/>
              </a:spcAft>
              <a:buSzPts val="1100"/>
              <a:buNone/>
            </a:pPr>
            <a:r>
              <a:rPr lang="en" sz="1200">
                <a:solidFill>
                  <a:srgbClr val="004C97"/>
                </a:solidFill>
              </a:rPr>
              <a:t>ACT minimum scores: Reading - 19; Math - 20; English - 18</a:t>
            </a:r>
            <a:endParaRPr sz="1200">
              <a:solidFill>
                <a:srgbClr val="004C97"/>
              </a:solidFill>
            </a:endParaRPr>
          </a:p>
          <a:p>
            <a:pPr marL="0" lvl="0" indent="0" algn="l" rtl="0">
              <a:lnSpc>
                <a:spcPct val="100000"/>
              </a:lnSpc>
              <a:spcBef>
                <a:spcPts val="0"/>
              </a:spcBef>
              <a:spcAft>
                <a:spcPts val="0"/>
              </a:spcAft>
              <a:buSzPts val="1100"/>
              <a:buNone/>
            </a:pPr>
            <a:r>
              <a:rPr lang="en" sz="1200">
                <a:solidFill>
                  <a:srgbClr val="004C97"/>
                </a:solidFill>
              </a:rPr>
              <a:t>PERT minimum Scores: Reading - 106; Mathematics - 115; and English - 103</a:t>
            </a:r>
            <a:endParaRPr sz="1200">
              <a:solidFill>
                <a:srgbClr val="004C97"/>
              </a:solidFill>
            </a:endParaRPr>
          </a:p>
        </p:txBody>
      </p:sp>
      <p:sp>
        <p:nvSpPr>
          <p:cNvPr id="293" name="Google Shape;293;gf7c830fcb3_0_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f1ff30f5d4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f1ff30f5d4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Any communication concerning the receipt of your application and future registration will be sent to the address listed on the application. </a:t>
            </a:r>
            <a:endParaRPr/>
          </a:p>
          <a:p>
            <a:pPr marL="457200" lvl="0" indent="-298450" algn="l" rtl="0">
              <a:spcBef>
                <a:spcPts val="0"/>
              </a:spcBef>
              <a:spcAft>
                <a:spcPts val="0"/>
              </a:spcAft>
              <a:buSzPts val="1100"/>
              <a:buChar char="●"/>
            </a:pPr>
            <a:r>
              <a:rPr lang="en"/>
              <a:t>Please do not use the email account assigned to you by your high school, as filters may block emails from UWF. </a:t>
            </a:r>
            <a:endParaRPr/>
          </a:p>
          <a:p>
            <a:pPr marL="457200" lvl="0" indent="-298450" algn="l" rtl="0">
              <a:spcBef>
                <a:spcPts val="0"/>
              </a:spcBef>
              <a:spcAft>
                <a:spcPts val="0"/>
              </a:spcAft>
              <a:buSzPts val="1100"/>
              <a:buChar char="●"/>
            </a:pPr>
            <a:r>
              <a:rPr lang="en"/>
              <a:t>If there is no break in dual enrollment at UWF for more than two semesters, this application will only have to be completed once. </a:t>
            </a:r>
            <a:endParaRPr/>
          </a:p>
          <a:p>
            <a:pPr marL="457200" lvl="0" indent="-298450" algn="l" rtl="0">
              <a:spcBef>
                <a:spcPts val="0"/>
              </a:spcBef>
              <a:spcAft>
                <a:spcPts val="0"/>
              </a:spcAft>
              <a:buSzPts val="1100"/>
              <a:buChar char="●"/>
            </a:pPr>
            <a:r>
              <a:rPr lang="en"/>
              <a:t>If a student applies for Dual Enrollment and they have had any issues with misconduct prior to or have had any previous violations of the law resulting in probation, community service, a jail sentence, or the revocation/suspension of your driver’s license, the student will be required to file and complete a review with the Office of Student Rights and Responsibilities for review before being admitted.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f1ff30f5d4_1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f1ff30f5d4_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Consult with your school counselor to identify the course(s) for which you seek registration. We recommend choosing a couple of backup courses, as some courses may not have availability. </a:t>
            </a:r>
            <a:endParaRPr/>
          </a:p>
          <a:p>
            <a:pPr marL="457200" lvl="0" indent="-298450" algn="l" rtl="0">
              <a:spcBef>
                <a:spcPts val="0"/>
              </a:spcBef>
              <a:spcAft>
                <a:spcPts val="0"/>
              </a:spcAft>
              <a:buSzPts val="1100"/>
              <a:buChar char="●"/>
            </a:pPr>
            <a:r>
              <a:rPr lang="en"/>
              <a:t>This form must be submitted for each semester you seek registration as a dual enrollment student at UWF. </a:t>
            </a:r>
            <a:r>
              <a:rPr lang="en">
                <a:solidFill>
                  <a:schemeClr val="dk1"/>
                </a:solidFill>
              </a:rPr>
              <a:t>An approval form can only be processed when there is an active application.</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Your approval form must be signed by your Guidance Counselor as it is your authorization to take a given course. </a:t>
            </a:r>
            <a:endParaRPr>
              <a:solidFill>
                <a:schemeClr val="dk1"/>
              </a:solidFill>
            </a:endParaRPr>
          </a:p>
          <a:p>
            <a:pPr marL="457200" lvl="0" indent="-298450" algn="l" rtl="0">
              <a:spcBef>
                <a:spcPts val="0"/>
              </a:spcBef>
              <a:spcAft>
                <a:spcPts val="0"/>
              </a:spcAft>
              <a:buSzPts val="1100"/>
              <a:buChar char="●"/>
            </a:pPr>
            <a:r>
              <a:rPr lang="en"/>
              <a:t>A new approval form is required for any courses or course schedule changes requested. Ex: CHM 1020 to BSC 1005. </a:t>
            </a:r>
            <a:r>
              <a:rPr lang="en">
                <a:solidFill>
                  <a:schemeClr val="dk1"/>
                </a:solidFill>
              </a:rPr>
              <a:t>If there is a specific course (teacher, time, type preference) you would like to take, please be sure to include the CRN for your preference.  </a:t>
            </a:r>
            <a:endParaRPr/>
          </a:p>
          <a:p>
            <a:pPr marL="457200" lvl="0" indent="-298450" algn="l" rtl="0">
              <a:spcBef>
                <a:spcPts val="0"/>
              </a:spcBef>
              <a:spcAft>
                <a:spcPts val="0"/>
              </a:spcAft>
              <a:buSzPts val="1100"/>
              <a:buChar char="●"/>
            </a:pPr>
            <a:r>
              <a:rPr lang="en"/>
              <a:t>A new approval form is not required for a section change. Ex: BSC 1005 with Dr. Honeycutt to BSC 1005 with Dr. Clifton.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f6d1849601_0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n">
                <a:solidFill>
                  <a:schemeClr val="dk1"/>
                </a:solidFill>
              </a:rPr>
              <a:t>A.</a:t>
            </a:r>
            <a:r>
              <a:rPr lang="en" sz="700">
                <a:solidFill>
                  <a:schemeClr val="dk1"/>
                </a:solidFill>
                <a:latin typeface="Times New Roman"/>
                <a:ea typeface="Times New Roman"/>
                <a:cs typeface="Times New Roman"/>
                <a:sym typeface="Times New Roman"/>
              </a:rPr>
              <a:t>         	</a:t>
            </a:r>
            <a:r>
              <a:rPr lang="en">
                <a:solidFill>
                  <a:schemeClr val="dk1"/>
                </a:solidFill>
              </a:rPr>
              <a:t>PTK - must provide certificate, download on website</a:t>
            </a:r>
            <a:endParaRPr sz="1200">
              <a:solidFill>
                <a:srgbClr val="004C97"/>
              </a:solidFill>
            </a:endParaRPr>
          </a:p>
        </p:txBody>
      </p:sp>
      <p:sp>
        <p:nvSpPr>
          <p:cNvPr id="336" name="Google Shape;336;gf6d1849601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f7f56168eb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f7f56168eb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All communication with the student regarding Dual Enrollment will be sent to the email address shared within the Dual Enrollment Application. Once the student’s ArgoNet account is activated, all official UWF communications will be sent to their student email address. </a:t>
            </a:r>
            <a:endParaRPr/>
          </a:p>
          <a:p>
            <a:pPr marL="457200" lvl="0" indent="-298450" algn="l" rtl="0">
              <a:spcBef>
                <a:spcPts val="0"/>
              </a:spcBef>
              <a:spcAft>
                <a:spcPts val="0"/>
              </a:spcAft>
              <a:buSzPts val="1100"/>
              <a:buChar char="●"/>
            </a:pPr>
            <a:r>
              <a:rPr lang="en"/>
              <a:t>At a minimum the student can expect to be contacted:</a:t>
            </a:r>
            <a:endParaRPr/>
          </a:p>
          <a:p>
            <a:pPr marL="457200" lvl="0" indent="-298450" algn="l" rtl="0">
              <a:spcBef>
                <a:spcPts val="0"/>
              </a:spcBef>
              <a:spcAft>
                <a:spcPts val="0"/>
              </a:spcAft>
              <a:buSzPts val="1100"/>
              <a:buChar char="●"/>
            </a:pPr>
            <a:r>
              <a:rPr lang="en"/>
              <a:t>When their application has been processed.</a:t>
            </a:r>
            <a:endParaRPr/>
          </a:p>
          <a:p>
            <a:pPr marL="457200" lvl="0" indent="-298450" algn="l" rtl="0">
              <a:spcBef>
                <a:spcPts val="0"/>
              </a:spcBef>
              <a:spcAft>
                <a:spcPts val="0"/>
              </a:spcAft>
              <a:buSzPts val="1100"/>
              <a:buChar char="●"/>
            </a:pPr>
            <a:r>
              <a:rPr lang="en"/>
              <a:t>When their approval form has been received and processed. The student will receive a confirmation of their registration.</a:t>
            </a:r>
            <a:endParaRPr/>
          </a:p>
          <a:p>
            <a:pPr marL="457200" lvl="0" indent="-298450" algn="l" rtl="0">
              <a:spcBef>
                <a:spcPts val="0"/>
              </a:spcBef>
              <a:spcAft>
                <a:spcPts val="0"/>
              </a:spcAft>
              <a:buSzPts val="1100"/>
              <a:buChar char="●"/>
            </a:pPr>
            <a:r>
              <a:rPr lang="en"/>
              <a:t>When there are any outstanding issues including remaining holds, schedule conflicts, missing approval form, etc. </a:t>
            </a:r>
            <a:endParaRPr/>
          </a:p>
          <a:p>
            <a:pPr marL="457200" lvl="0" indent="-298450" algn="l" rtl="0">
              <a:spcBef>
                <a:spcPts val="0"/>
              </a:spcBef>
              <a:spcAft>
                <a:spcPts val="0"/>
              </a:spcAft>
              <a:buSzPts val="1100"/>
              <a:buChar char="●"/>
            </a:pPr>
            <a:r>
              <a:rPr lang="en"/>
              <a:t>Any questions or direct communication regarding Dual Enrollment can be sent to DualEnrollment@uwf.edu.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f7f56168eb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f7f56168e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Communication will be sent to the email address used on your DE application. </a:t>
            </a:r>
            <a:endParaRPr/>
          </a:p>
          <a:p>
            <a:pPr marL="0" lvl="0" indent="0" algn="l" rtl="0">
              <a:spcBef>
                <a:spcPts val="0"/>
              </a:spcBef>
              <a:spcAft>
                <a:spcPts val="0"/>
              </a:spcAft>
              <a:buNone/>
            </a:pPr>
            <a:r>
              <a:rPr lang="en"/>
              <a:t>If you are admitted and activate you UWF student ArgoNet account, all official UWF communications will start going to your UWF student email.</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f1dabd746c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f1dabd746c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cb4a073eb8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cb4a073eb8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you are admitted, you will need to follow provided instructions to upgrade your UWF student ArgoNet account. This will activate you UWF student email.</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f7c830fcb3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f7c830fcb3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f1dabd746c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f1dabd746c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f7c830fcb3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f7c830fcb3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Dual enrollment students do not pay tuition and associated fees. </a:t>
            </a:r>
            <a:endParaRPr/>
          </a:p>
          <a:p>
            <a:pPr marL="0" lvl="0" indent="0" algn="l" rtl="0">
              <a:spcBef>
                <a:spcPts val="0"/>
              </a:spcBef>
              <a:spcAft>
                <a:spcPts val="0"/>
              </a:spcAft>
              <a:buClr>
                <a:schemeClr val="dk1"/>
              </a:buClr>
              <a:buSzPts val="1100"/>
              <a:buFont typeface="Arial"/>
              <a:buNone/>
            </a:pPr>
            <a:r>
              <a:rPr lang="en"/>
              <a:t>However, this hold appears to ALL students taking classes at UWF each semester. This hold requires the student to acknowledge financial responsibility for their registered courses.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f7c830fcb3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f7c830fcb3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You will only have to address this hold once as a dual enrollment student. </a:t>
            </a:r>
            <a:endParaRPr/>
          </a:p>
          <a:p>
            <a:pPr marL="0" lvl="0" indent="0" algn="l" rtl="0">
              <a:spcBef>
                <a:spcPts val="0"/>
              </a:spcBef>
              <a:spcAft>
                <a:spcPts val="0"/>
              </a:spcAft>
              <a:buClr>
                <a:schemeClr val="dk1"/>
              </a:buClr>
              <a:buSzPts val="1100"/>
              <a:buFont typeface="Arial"/>
              <a:buNone/>
            </a:pPr>
            <a:r>
              <a:rPr lang="en"/>
              <a:t>To comply with state laws and regulations, UWF requires the submission of shot records to address immunization and related concerns.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cb4a073eb8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cb4a073eb8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You will be required to purchase a Nautilus Card student ID ($10 annually) before classes begin.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f6d1849601_0_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endParaRPr sz="1200">
              <a:solidFill>
                <a:srgbClr val="004C97"/>
              </a:solidFill>
            </a:endParaRPr>
          </a:p>
        </p:txBody>
      </p:sp>
      <p:sp>
        <p:nvSpPr>
          <p:cNvPr id="420" name="Google Shape;420;gf6d1849601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e42dc87690_2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e42dc87690_2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Dual Enrollment students at UWF do not self register for classes. Instead, the Dual Enrollment Program Manager uses the approval form to complete the student’s registration. If a student self registers, the course will not be codes for Dual Enrollment appropriately, which could lead to the student owing for the course.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f7f56168eb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f7f56168eb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A student can register for a maximum of 15 credits for the Fall and Spring semester and up to 6 credits for Summer semester.</a:t>
            </a:r>
            <a:endParaRPr/>
          </a:p>
          <a:p>
            <a:pPr marL="457200" lvl="0" indent="-298450" algn="l" rtl="0">
              <a:spcBef>
                <a:spcPts val="0"/>
              </a:spcBef>
              <a:spcAft>
                <a:spcPts val="0"/>
              </a:spcAft>
              <a:buSzPts val="1100"/>
              <a:buChar char="●"/>
            </a:pPr>
            <a:r>
              <a:rPr lang="en"/>
              <a:t>Dual Enrollment students are held to the same timeline of registration. </a:t>
            </a:r>
            <a:endParaRPr/>
          </a:p>
          <a:p>
            <a:pPr marL="457200" lvl="0" indent="-298450" algn="l" rtl="0">
              <a:spcBef>
                <a:spcPts val="0"/>
              </a:spcBef>
              <a:spcAft>
                <a:spcPts val="0"/>
              </a:spcAft>
              <a:buSzPts val="1100"/>
              <a:buChar char="●"/>
            </a:pPr>
            <a:r>
              <a:rPr lang="en"/>
              <a:t>Schedule changes can be made through the week of drop/add.</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cb4a073eb8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cb4a073eb8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MyUWF is an online portal for admitted student resources, including: </a:t>
            </a:r>
            <a:endParaRPr/>
          </a:p>
          <a:p>
            <a:pPr marL="457200" lvl="0" indent="-298450" algn="l" rtl="0">
              <a:spcBef>
                <a:spcPts val="0"/>
              </a:spcBef>
              <a:spcAft>
                <a:spcPts val="0"/>
              </a:spcAft>
              <a:buSzPts val="1100"/>
              <a:buChar char="●"/>
            </a:pPr>
            <a:r>
              <a:rPr lang="en"/>
              <a:t>Course Search: Search for courses by semester.</a:t>
            </a:r>
            <a:endParaRPr/>
          </a:p>
          <a:p>
            <a:pPr marL="457200" lvl="0" indent="-298450" algn="l" rtl="0">
              <a:spcBef>
                <a:spcPts val="0"/>
              </a:spcBef>
              <a:spcAft>
                <a:spcPts val="0"/>
              </a:spcAft>
              <a:buSzPts val="1100"/>
              <a:buChar char="●"/>
            </a:pPr>
            <a:r>
              <a:rPr lang="en"/>
              <a:t>My Classes: Your schedule and books.</a:t>
            </a:r>
            <a:endParaRPr/>
          </a:p>
          <a:p>
            <a:pPr marL="457200" lvl="0" indent="-298450" algn="l" rtl="0">
              <a:spcBef>
                <a:spcPts val="0"/>
              </a:spcBef>
              <a:spcAft>
                <a:spcPts val="0"/>
              </a:spcAft>
              <a:buSzPts val="1100"/>
              <a:buChar char="●"/>
            </a:pPr>
            <a:r>
              <a:rPr lang="en"/>
              <a:t>Syllabus Viewer: Review content for courses that interest you.</a:t>
            </a:r>
            <a:endParaRPr/>
          </a:p>
          <a:p>
            <a:pPr marL="457200" lvl="0" indent="-298450" algn="l" rtl="0">
              <a:spcBef>
                <a:spcPts val="0"/>
              </a:spcBef>
              <a:spcAft>
                <a:spcPts val="0"/>
              </a:spcAft>
              <a:buSzPts val="1100"/>
              <a:buChar char="●"/>
            </a:pPr>
            <a:r>
              <a:rPr lang="en"/>
              <a:t>Student Academic Records Menu: Grades, holds, etc. Grades will be sent to your school counselor at the end of each semester.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f7f56168eb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f7f56168eb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A student can search for classes through the Course Search. </a:t>
            </a:r>
            <a:endParaRPr/>
          </a:p>
          <a:p>
            <a:pPr marL="457200" lvl="0" indent="-298450" algn="l" rtl="0">
              <a:spcBef>
                <a:spcPts val="0"/>
              </a:spcBef>
              <a:spcAft>
                <a:spcPts val="0"/>
              </a:spcAft>
              <a:buSzPts val="1100"/>
              <a:buChar char="●"/>
            </a:pPr>
            <a:r>
              <a:rPr lang="en"/>
              <a:t>Select the Semester you would like to search, then select continue. </a:t>
            </a:r>
            <a:endParaRPr/>
          </a:p>
          <a:p>
            <a:pPr marL="457200" lvl="0" indent="-298450" algn="l" rtl="0">
              <a:spcBef>
                <a:spcPts val="0"/>
              </a:spcBef>
              <a:spcAft>
                <a:spcPts val="0"/>
              </a:spcAft>
              <a:buSzPts val="1100"/>
              <a:buChar char="●"/>
            </a:pPr>
            <a:r>
              <a:rPr lang="en"/>
              <a:t>From here, select a specific subject, course number, or do an Advanced Search to identify a selection.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f7f56168e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f7f56168e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The queue should then populate based on your search.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cb4a073eb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cb4a073eb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Share your DE schedule with your school counselor. They need this for their records and your books.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f1dabd746c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f1dabd746c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e42dc87690_2_3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SzPts val="1400"/>
              <a:buNone/>
            </a:pPr>
            <a:endParaRPr/>
          </a:p>
        </p:txBody>
      </p:sp>
      <p:sp>
        <p:nvSpPr>
          <p:cNvPr id="490" name="Google Shape;490;ge42dc87690_2_3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f1ff30f5d4_3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SzPts val="1400"/>
              <a:buNone/>
            </a:pPr>
            <a:endParaRPr/>
          </a:p>
        </p:txBody>
      </p:sp>
      <p:sp>
        <p:nvSpPr>
          <p:cNvPr id="498" name="Google Shape;498;gf1ff30f5d4_3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f7c830fcb3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sz="1200">
                <a:solidFill>
                  <a:srgbClr val="004C97"/>
                </a:solidFill>
              </a:rPr>
              <a:t>Dual Enrollment is a coursework acceleration program that allows qualified secondary school students to begin postsecondary coursework without paying tuition and fees, while earning credits toward their high school diploma at the same time.</a:t>
            </a:r>
            <a:endParaRPr sz="1200">
              <a:solidFill>
                <a:srgbClr val="004C97"/>
              </a:solidFill>
            </a:endParaRPr>
          </a:p>
        </p:txBody>
      </p:sp>
      <p:sp>
        <p:nvSpPr>
          <p:cNvPr id="230" name="Google Shape;230;gf7c830fcb3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f7c830fcb3_0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a:solidFill>
                  <a:schemeClr val="dk1"/>
                </a:solidFill>
              </a:rPr>
              <a:t>Dual enrollment: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Is available to qualifying students who are admitted.</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Does not charge you tuition.</a:t>
            </a:r>
            <a:endParaRPr>
              <a:solidFill>
                <a:schemeClr val="dk1"/>
              </a:solidFill>
            </a:endParaRPr>
          </a:p>
          <a:p>
            <a:pPr marL="0" lvl="0" indent="0" algn="l" rtl="0">
              <a:lnSpc>
                <a:spcPct val="100000"/>
              </a:lnSpc>
              <a:spcBef>
                <a:spcPts val="0"/>
              </a:spcBef>
              <a:spcAft>
                <a:spcPts val="0"/>
              </a:spcAft>
              <a:buSzPts val="1100"/>
              <a:buNone/>
            </a:pPr>
            <a:r>
              <a:rPr lang="en">
                <a:solidFill>
                  <a:schemeClr val="dk1"/>
                </a:solidFill>
              </a:rPr>
              <a:t>Lets you earn credit toward your high school diploma and college. </a:t>
            </a:r>
            <a:endParaRPr>
              <a:solidFill>
                <a:schemeClr val="dk1"/>
              </a:solidFill>
            </a:endParaRPr>
          </a:p>
        </p:txBody>
      </p:sp>
      <p:sp>
        <p:nvSpPr>
          <p:cNvPr id="239" name="Google Shape;239;gf7c830fcb3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f7c830fcb3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sz="1200">
                <a:solidFill>
                  <a:srgbClr val="004C97"/>
                </a:solidFill>
              </a:rPr>
              <a:t>In order to participate in Dual Enrollment at UWF, your school should have an Articulation Agreement on file. This Agreement determines the specific requirements each school has set for eligibility. UWF Currently has an agreement for the schools listed.</a:t>
            </a:r>
            <a:endParaRPr sz="1200">
              <a:solidFill>
                <a:srgbClr val="004C97"/>
              </a:solidFill>
            </a:endParaRPr>
          </a:p>
        </p:txBody>
      </p:sp>
      <p:sp>
        <p:nvSpPr>
          <p:cNvPr id="248" name="Google Shape;248;gf7c830fcb3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f7c830fcb3_0_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sz="1200">
              <a:solidFill>
                <a:srgbClr val="004C97"/>
              </a:solidFill>
            </a:endParaRPr>
          </a:p>
        </p:txBody>
      </p:sp>
      <p:sp>
        <p:nvSpPr>
          <p:cNvPr id="257" name="Google Shape;257;gf7c830fcb3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f1ff30f5d4_1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f1ff30f5d4_1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f1ff30f5d4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f1ff30f5d4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Meet with your High School Guidance Counselor to determine your eligibility (next slide).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56" name="Google Shape;56;p14"/>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57" name="Google Shape;57;p14"/>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58" name="Google Shape;58;p14"/>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59" name="Google Shape;59;p14"/>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60" name="Google Shape;60;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1"/>
        <p:cNvGrpSpPr/>
        <p:nvPr/>
      </p:nvGrpSpPr>
      <p:grpSpPr>
        <a:xfrm>
          <a:off x="0" y="0"/>
          <a:ext cx="0" cy="0"/>
          <a:chOff x="0" y="0"/>
          <a:chExt cx="0" cy="0"/>
        </a:xfrm>
      </p:grpSpPr>
      <p:cxnSp>
        <p:nvCxnSpPr>
          <p:cNvPr id="62" name="Google Shape;62;p15"/>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63" name="Google Shape;63;p15"/>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64" name="Google Shape;64;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5"/>
        <p:cNvGrpSpPr/>
        <p:nvPr/>
      </p:nvGrpSpPr>
      <p:grpSpPr>
        <a:xfrm>
          <a:off x="0" y="0"/>
          <a:ext cx="0" cy="0"/>
          <a:chOff x="0" y="0"/>
          <a:chExt cx="0" cy="0"/>
        </a:xfrm>
      </p:grpSpPr>
      <p:cxnSp>
        <p:nvCxnSpPr>
          <p:cNvPr id="66" name="Google Shape;66;p16"/>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67" name="Google Shape;67;p1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68" name="Google Shape;68;p16"/>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69" name="Google Shape;69;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0"/>
        <p:cNvGrpSpPr/>
        <p:nvPr/>
      </p:nvGrpSpPr>
      <p:grpSpPr>
        <a:xfrm>
          <a:off x="0" y="0"/>
          <a:ext cx="0" cy="0"/>
          <a:chOff x="0" y="0"/>
          <a:chExt cx="0" cy="0"/>
        </a:xfrm>
      </p:grpSpPr>
      <p:cxnSp>
        <p:nvCxnSpPr>
          <p:cNvPr id="71" name="Google Shape;71;p17"/>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72" name="Google Shape;72;p1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73" name="Google Shape;73;p17"/>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74" name="Google Shape;74;p17"/>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75" name="Google Shape;75;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1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78" name="Google Shape;78;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9"/>
        <p:cNvGrpSpPr/>
        <p:nvPr/>
      </p:nvGrpSpPr>
      <p:grpSpPr>
        <a:xfrm>
          <a:off x="0" y="0"/>
          <a:ext cx="0" cy="0"/>
          <a:chOff x="0" y="0"/>
          <a:chExt cx="0" cy="0"/>
        </a:xfrm>
      </p:grpSpPr>
      <p:cxnSp>
        <p:nvCxnSpPr>
          <p:cNvPr id="80" name="Google Shape;80;p19"/>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81" name="Google Shape;81;p19"/>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82" name="Google Shape;82;p19"/>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83" name="Google Shape;83;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4"/>
        <p:cNvGrpSpPr/>
        <p:nvPr/>
      </p:nvGrpSpPr>
      <p:grpSpPr>
        <a:xfrm>
          <a:off x="0" y="0"/>
          <a:ext cx="0" cy="0"/>
          <a:chOff x="0" y="0"/>
          <a:chExt cx="0" cy="0"/>
        </a:xfrm>
      </p:grpSpPr>
      <p:sp>
        <p:nvSpPr>
          <p:cNvPr id="85" name="Google Shape;85;p20"/>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86" name="Google Shape;86;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7"/>
        <p:cNvGrpSpPr/>
        <p:nvPr/>
      </p:nvGrpSpPr>
      <p:grpSpPr>
        <a:xfrm>
          <a:off x="0" y="0"/>
          <a:ext cx="0" cy="0"/>
          <a:chOff x="0" y="0"/>
          <a:chExt cx="0" cy="0"/>
        </a:xfrm>
      </p:grpSpPr>
      <p:sp>
        <p:nvSpPr>
          <p:cNvPr id="88" name="Google Shape;88;p21"/>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9" name="Google Shape;89;p21"/>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90" name="Google Shape;90;p21"/>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91" name="Google Shape;91;p21"/>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92" name="Google Shape;92;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93" name="Google Shape;93;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4"/>
        <p:cNvGrpSpPr/>
        <p:nvPr/>
      </p:nvGrpSpPr>
      <p:grpSpPr>
        <a:xfrm>
          <a:off x="0" y="0"/>
          <a:ext cx="0" cy="0"/>
          <a:chOff x="0" y="0"/>
          <a:chExt cx="0" cy="0"/>
        </a:xfrm>
      </p:grpSpPr>
      <p:sp>
        <p:nvSpPr>
          <p:cNvPr id="95" name="Google Shape;95;p22"/>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96" name="Google Shape;96;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7"/>
        <p:cNvGrpSpPr/>
        <p:nvPr/>
      </p:nvGrpSpPr>
      <p:grpSpPr>
        <a:xfrm>
          <a:off x="0" y="0"/>
          <a:ext cx="0" cy="0"/>
          <a:chOff x="0" y="0"/>
          <a:chExt cx="0" cy="0"/>
        </a:xfrm>
      </p:grpSpPr>
      <p:sp>
        <p:nvSpPr>
          <p:cNvPr id="98" name="Google Shape;98;p23"/>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3"/>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100" name="Google Shape;100;p23"/>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101" name="Google Shape;101;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2"/>
        <p:cNvGrpSpPr/>
        <p:nvPr/>
      </p:nvGrpSpPr>
      <p:grpSpPr>
        <a:xfrm>
          <a:off x="0" y="0"/>
          <a:ext cx="0" cy="0"/>
          <a:chOff x="0" y="0"/>
          <a:chExt cx="0" cy="0"/>
        </a:xfrm>
      </p:grpSpPr>
      <p:sp>
        <p:nvSpPr>
          <p:cNvPr id="103" name="Google Shape;103;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1">
  <p:cSld name="BLANK_1">
    <p:spTree>
      <p:nvGrpSpPr>
        <p:cNvPr id="1" name="Shape 104"/>
        <p:cNvGrpSpPr/>
        <p:nvPr/>
      </p:nvGrpSpPr>
      <p:grpSpPr>
        <a:xfrm>
          <a:off x="0" y="0"/>
          <a:ext cx="0" cy="0"/>
          <a:chOff x="0" y="0"/>
          <a:chExt cx="0" cy="0"/>
        </a:xfrm>
      </p:grpSpPr>
      <p:sp>
        <p:nvSpPr>
          <p:cNvPr id="105" name="Google Shape;105;p25"/>
          <p:cNvSpPr/>
          <p:nvPr/>
        </p:nvSpPr>
        <p:spPr>
          <a:xfrm>
            <a:off x="-15775" y="-24550"/>
            <a:ext cx="9159900" cy="5168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106"/>
        <p:cNvGrpSpPr/>
        <p:nvPr/>
      </p:nvGrpSpPr>
      <p:grpSpPr>
        <a:xfrm>
          <a:off x="0" y="0"/>
          <a:ext cx="0" cy="0"/>
          <a:chOff x="0" y="0"/>
          <a:chExt cx="0" cy="0"/>
        </a:xfrm>
      </p:grpSpPr>
      <p:sp>
        <p:nvSpPr>
          <p:cNvPr id="107" name="Google Shape;107;p26"/>
          <p:cNvSpPr txBox="1">
            <a:spLocks noGrp="1"/>
          </p:cNvSpPr>
          <p:nvPr>
            <p:ph type="title"/>
          </p:nvPr>
        </p:nvSpPr>
        <p:spPr>
          <a:xfrm>
            <a:off x="1815352" y="201658"/>
            <a:ext cx="6847500" cy="4572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3200"/>
              <a:buFont typeface="Arial"/>
              <a:buNone/>
              <a:defRPr sz="3200" b="1"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108" name="Google Shape;108;p26"/>
          <p:cNvSpPr txBox="1">
            <a:spLocks noGrp="1"/>
          </p:cNvSpPr>
          <p:nvPr>
            <p:ph type="body" idx="1"/>
          </p:nvPr>
        </p:nvSpPr>
        <p:spPr>
          <a:xfrm>
            <a:off x="467008" y="985000"/>
            <a:ext cx="8168700" cy="37215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75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375"/>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90000"/>
              </a:lnSpc>
              <a:spcBef>
                <a:spcPts val="375"/>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90000"/>
              </a:lnSpc>
              <a:spcBef>
                <a:spcPts val="375"/>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5"/>
        <p:cNvGrpSpPr/>
        <p:nvPr/>
      </p:nvGrpSpPr>
      <p:grpSpPr>
        <a:xfrm>
          <a:off x="0" y="0"/>
          <a:ext cx="0" cy="0"/>
          <a:chOff x="0" y="0"/>
          <a:chExt cx="0" cy="0"/>
        </a:xfrm>
      </p:grpSpPr>
      <p:sp>
        <p:nvSpPr>
          <p:cNvPr id="116" name="Google Shape;116;p28"/>
          <p:cNvSpPr txBox="1">
            <a:spLocks noGrp="1"/>
          </p:cNvSpPr>
          <p:nvPr>
            <p:ph type="ctrTitle"/>
          </p:nvPr>
        </p:nvSpPr>
        <p:spPr>
          <a:xfrm>
            <a:off x="1143000" y="841772"/>
            <a:ext cx="6858000" cy="1790700"/>
          </a:xfrm>
          <a:prstGeom prst="rect">
            <a:avLst/>
          </a:prstGeom>
          <a:noFill/>
          <a:ln>
            <a:noFill/>
          </a:ln>
        </p:spPr>
        <p:txBody>
          <a:bodyPr spcFirstLastPara="1" wrap="square" lIns="68575" tIns="68575" rIns="68575" bIns="68575" anchor="b" anchorCtr="0">
            <a:noAutofit/>
          </a:bodyPr>
          <a:lstStyle>
            <a:lvl1pPr marR="0" lvl="0" algn="ctr"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7" name="Google Shape;117;p28"/>
          <p:cNvSpPr txBox="1">
            <a:spLocks noGrp="1"/>
          </p:cNvSpPr>
          <p:nvPr>
            <p:ph type="subTitle" idx="1"/>
          </p:nvPr>
        </p:nvSpPr>
        <p:spPr>
          <a:xfrm>
            <a:off x="1143000" y="2701528"/>
            <a:ext cx="6858000" cy="1241700"/>
          </a:xfrm>
          <a:prstGeom prst="rect">
            <a:avLst/>
          </a:prstGeom>
          <a:noFill/>
          <a:ln>
            <a:noFill/>
          </a:ln>
        </p:spPr>
        <p:txBody>
          <a:bodyPr spcFirstLastPara="1" wrap="square" lIns="68575" tIns="68575" rIns="68575" bIns="68575" anchor="t" anchorCtr="0">
            <a:noAutofit/>
          </a:bodyPr>
          <a:lstStyle>
            <a:lvl1pPr marR="0" lvl="0" algn="ctr" rtl="0">
              <a:lnSpc>
                <a:spcPct val="90000"/>
              </a:lnSpc>
              <a:spcBef>
                <a:spcPts val="8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18" name="Google Shape;118;p28"/>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9" name="Google Shape;119;p28"/>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0" name="Google Shape;120;p2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1"/>
        <p:cNvGrpSpPr/>
        <p:nvPr/>
      </p:nvGrpSpPr>
      <p:grpSpPr>
        <a:xfrm>
          <a:off x="0" y="0"/>
          <a:ext cx="0" cy="0"/>
          <a:chOff x="0" y="0"/>
          <a:chExt cx="0" cy="0"/>
        </a:xfrm>
      </p:grpSpPr>
      <p:sp>
        <p:nvSpPr>
          <p:cNvPr id="122" name="Google Shape;122;p29"/>
          <p:cNvSpPr txBox="1">
            <a:spLocks noGrp="1"/>
          </p:cNvSpPr>
          <p:nvPr>
            <p:ph type="title"/>
          </p:nvPr>
        </p:nvSpPr>
        <p:spPr>
          <a:xfrm>
            <a:off x="628650" y="273844"/>
            <a:ext cx="7886700" cy="994200"/>
          </a:xfrm>
          <a:prstGeom prst="rect">
            <a:avLst/>
          </a:prstGeom>
          <a:noFill/>
          <a:ln>
            <a:noFill/>
          </a:ln>
        </p:spPr>
        <p:txBody>
          <a:bodyPr spcFirstLastPara="1" wrap="square" lIns="68575" tIns="68575" rIns="68575" bIns="685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3" name="Google Shape;123;p29"/>
          <p:cNvSpPr txBox="1">
            <a:spLocks noGrp="1"/>
          </p:cNvSpPr>
          <p:nvPr>
            <p:ph type="body" idx="1"/>
          </p:nvPr>
        </p:nvSpPr>
        <p:spPr>
          <a:xfrm>
            <a:off x="628650" y="1369219"/>
            <a:ext cx="7886700" cy="32634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4" name="Google Shape;124;p29"/>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5" name="Google Shape;125;p29"/>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6" name="Google Shape;126;p2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7"/>
        <p:cNvGrpSpPr/>
        <p:nvPr/>
      </p:nvGrpSpPr>
      <p:grpSpPr>
        <a:xfrm>
          <a:off x="0" y="0"/>
          <a:ext cx="0" cy="0"/>
          <a:chOff x="0" y="0"/>
          <a:chExt cx="0" cy="0"/>
        </a:xfrm>
      </p:grpSpPr>
      <p:sp>
        <p:nvSpPr>
          <p:cNvPr id="128" name="Google Shape;128;p30"/>
          <p:cNvSpPr txBox="1">
            <a:spLocks noGrp="1"/>
          </p:cNvSpPr>
          <p:nvPr>
            <p:ph type="title"/>
          </p:nvPr>
        </p:nvSpPr>
        <p:spPr>
          <a:xfrm>
            <a:off x="623888" y="1282304"/>
            <a:ext cx="7886700" cy="2139600"/>
          </a:xfrm>
          <a:prstGeom prst="rect">
            <a:avLst/>
          </a:prstGeom>
          <a:noFill/>
          <a:ln>
            <a:noFill/>
          </a:ln>
        </p:spPr>
        <p:txBody>
          <a:bodyPr spcFirstLastPara="1" wrap="square" lIns="68575" tIns="68575" rIns="68575" bIns="68575" anchor="b" anchorCtr="0">
            <a:noAutofit/>
          </a:bodyPr>
          <a:lstStyle>
            <a:lvl1pPr marR="0" lvl="0" algn="l"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9" name="Google Shape;129;p30"/>
          <p:cNvSpPr txBox="1">
            <a:spLocks noGrp="1"/>
          </p:cNvSpPr>
          <p:nvPr>
            <p:ph type="body" idx="1"/>
          </p:nvPr>
        </p:nvSpPr>
        <p:spPr>
          <a:xfrm>
            <a:off x="623888" y="3442097"/>
            <a:ext cx="7886700" cy="11250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90000"/>
              </a:lnSpc>
              <a:spcBef>
                <a:spcPts val="8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400"/>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40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130" name="Google Shape;130;p30"/>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31" name="Google Shape;131;p30"/>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32" name="Google Shape;132;p3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3"/>
        <p:cNvGrpSpPr/>
        <p:nvPr/>
      </p:nvGrpSpPr>
      <p:grpSpPr>
        <a:xfrm>
          <a:off x="0" y="0"/>
          <a:ext cx="0" cy="0"/>
          <a:chOff x="0" y="0"/>
          <a:chExt cx="0" cy="0"/>
        </a:xfrm>
      </p:grpSpPr>
      <p:sp>
        <p:nvSpPr>
          <p:cNvPr id="134" name="Google Shape;134;p31"/>
          <p:cNvSpPr txBox="1">
            <a:spLocks noGrp="1"/>
          </p:cNvSpPr>
          <p:nvPr>
            <p:ph type="title"/>
          </p:nvPr>
        </p:nvSpPr>
        <p:spPr>
          <a:xfrm>
            <a:off x="628650" y="273844"/>
            <a:ext cx="7886700" cy="994200"/>
          </a:xfrm>
          <a:prstGeom prst="rect">
            <a:avLst/>
          </a:prstGeom>
          <a:noFill/>
          <a:ln>
            <a:noFill/>
          </a:ln>
        </p:spPr>
        <p:txBody>
          <a:bodyPr spcFirstLastPara="1" wrap="square" lIns="68575" tIns="68575" rIns="68575" bIns="685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5" name="Google Shape;135;p31"/>
          <p:cNvSpPr txBox="1">
            <a:spLocks noGrp="1"/>
          </p:cNvSpPr>
          <p:nvPr>
            <p:ph type="body" idx="1"/>
          </p:nvPr>
        </p:nvSpPr>
        <p:spPr>
          <a:xfrm>
            <a:off x="628650" y="1369219"/>
            <a:ext cx="3886200" cy="32634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6" name="Google Shape;136;p31"/>
          <p:cNvSpPr txBox="1">
            <a:spLocks noGrp="1"/>
          </p:cNvSpPr>
          <p:nvPr>
            <p:ph type="body" idx="2"/>
          </p:nvPr>
        </p:nvSpPr>
        <p:spPr>
          <a:xfrm>
            <a:off x="4629150" y="1369219"/>
            <a:ext cx="3886200" cy="32634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7" name="Google Shape;137;p31"/>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38" name="Google Shape;138;p31"/>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39" name="Google Shape;139;p3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0"/>
        <p:cNvGrpSpPr/>
        <p:nvPr/>
      </p:nvGrpSpPr>
      <p:grpSpPr>
        <a:xfrm>
          <a:off x="0" y="0"/>
          <a:ext cx="0" cy="0"/>
          <a:chOff x="0" y="0"/>
          <a:chExt cx="0" cy="0"/>
        </a:xfrm>
      </p:grpSpPr>
      <p:sp>
        <p:nvSpPr>
          <p:cNvPr id="141" name="Google Shape;141;p32"/>
          <p:cNvSpPr txBox="1">
            <a:spLocks noGrp="1"/>
          </p:cNvSpPr>
          <p:nvPr>
            <p:ph type="title"/>
          </p:nvPr>
        </p:nvSpPr>
        <p:spPr>
          <a:xfrm>
            <a:off x="629841" y="273844"/>
            <a:ext cx="7886700" cy="994200"/>
          </a:xfrm>
          <a:prstGeom prst="rect">
            <a:avLst/>
          </a:prstGeom>
          <a:noFill/>
          <a:ln>
            <a:noFill/>
          </a:ln>
        </p:spPr>
        <p:txBody>
          <a:bodyPr spcFirstLastPara="1" wrap="square" lIns="68575" tIns="68575" rIns="68575" bIns="685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2" name="Google Shape;142;p32"/>
          <p:cNvSpPr txBox="1">
            <a:spLocks noGrp="1"/>
          </p:cNvSpPr>
          <p:nvPr>
            <p:ph type="body" idx="1"/>
          </p:nvPr>
        </p:nvSpPr>
        <p:spPr>
          <a:xfrm>
            <a:off x="629841" y="1260872"/>
            <a:ext cx="3868200" cy="6180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143" name="Google Shape;143;p32"/>
          <p:cNvSpPr txBox="1">
            <a:spLocks noGrp="1"/>
          </p:cNvSpPr>
          <p:nvPr>
            <p:ph type="body" idx="2"/>
          </p:nvPr>
        </p:nvSpPr>
        <p:spPr>
          <a:xfrm>
            <a:off x="629841" y="1878806"/>
            <a:ext cx="3868200" cy="27633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4" name="Google Shape;144;p32"/>
          <p:cNvSpPr txBox="1">
            <a:spLocks noGrp="1"/>
          </p:cNvSpPr>
          <p:nvPr>
            <p:ph type="body" idx="3"/>
          </p:nvPr>
        </p:nvSpPr>
        <p:spPr>
          <a:xfrm>
            <a:off x="4629150" y="1260872"/>
            <a:ext cx="3887400" cy="6180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145" name="Google Shape;145;p32"/>
          <p:cNvSpPr txBox="1">
            <a:spLocks noGrp="1"/>
          </p:cNvSpPr>
          <p:nvPr>
            <p:ph type="body" idx="4"/>
          </p:nvPr>
        </p:nvSpPr>
        <p:spPr>
          <a:xfrm>
            <a:off x="4629150" y="1878806"/>
            <a:ext cx="3887400" cy="27633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6" name="Google Shape;146;p32"/>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47" name="Google Shape;147;p32"/>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48" name="Google Shape;148;p3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9"/>
        <p:cNvGrpSpPr/>
        <p:nvPr/>
      </p:nvGrpSpPr>
      <p:grpSpPr>
        <a:xfrm>
          <a:off x="0" y="0"/>
          <a:ext cx="0" cy="0"/>
          <a:chOff x="0" y="0"/>
          <a:chExt cx="0" cy="0"/>
        </a:xfrm>
      </p:grpSpPr>
      <p:sp>
        <p:nvSpPr>
          <p:cNvPr id="150" name="Google Shape;150;p33"/>
          <p:cNvSpPr txBox="1">
            <a:spLocks noGrp="1"/>
          </p:cNvSpPr>
          <p:nvPr>
            <p:ph type="title"/>
          </p:nvPr>
        </p:nvSpPr>
        <p:spPr>
          <a:xfrm>
            <a:off x="628650" y="273844"/>
            <a:ext cx="7886700" cy="994200"/>
          </a:xfrm>
          <a:prstGeom prst="rect">
            <a:avLst/>
          </a:prstGeom>
          <a:noFill/>
          <a:ln>
            <a:noFill/>
          </a:ln>
        </p:spPr>
        <p:txBody>
          <a:bodyPr spcFirstLastPara="1" wrap="square" lIns="68575" tIns="68575" rIns="68575" bIns="685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1" name="Google Shape;151;p33"/>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52" name="Google Shape;152;p33"/>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53" name="Google Shape;153;p3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4"/>
        <p:cNvGrpSpPr/>
        <p:nvPr/>
      </p:nvGrpSpPr>
      <p:grpSpPr>
        <a:xfrm>
          <a:off x="0" y="0"/>
          <a:ext cx="0" cy="0"/>
          <a:chOff x="0" y="0"/>
          <a:chExt cx="0" cy="0"/>
        </a:xfrm>
      </p:grpSpPr>
      <p:sp>
        <p:nvSpPr>
          <p:cNvPr id="155" name="Google Shape;155;p34"/>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56" name="Google Shape;156;p34"/>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57" name="Google Shape;157;p3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8"/>
        <p:cNvGrpSpPr/>
        <p:nvPr/>
      </p:nvGrpSpPr>
      <p:grpSpPr>
        <a:xfrm>
          <a:off x="0" y="0"/>
          <a:ext cx="0" cy="0"/>
          <a:chOff x="0" y="0"/>
          <a:chExt cx="0" cy="0"/>
        </a:xfrm>
      </p:grpSpPr>
      <p:sp>
        <p:nvSpPr>
          <p:cNvPr id="159" name="Google Shape;159;p35"/>
          <p:cNvSpPr txBox="1">
            <a:spLocks noGrp="1"/>
          </p:cNvSpPr>
          <p:nvPr>
            <p:ph type="title"/>
          </p:nvPr>
        </p:nvSpPr>
        <p:spPr>
          <a:xfrm>
            <a:off x="629841" y="342900"/>
            <a:ext cx="2949300" cy="1200000"/>
          </a:xfrm>
          <a:prstGeom prst="rect">
            <a:avLst/>
          </a:prstGeom>
          <a:noFill/>
          <a:ln>
            <a:noFill/>
          </a:ln>
        </p:spPr>
        <p:txBody>
          <a:bodyPr spcFirstLastPara="1" wrap="square" lIns="68575" tIns="68575" rIns="68575" bIns="68575" anchor="b" anchorCtr="0">
            <a:noAutofit/>
          </a:bodyPr>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0" name="Google Shape;160;p35"/>
          <p:cNvSpPr txBox="1">
            <a:spLocks noGrp="1"/>
          </p:cNvSpPr>
          <p:nvPr>
            <p:ph type="body" idx="1"/>
          </p:nvPr>
        </p:nvSpPr>
        <p:spPr>
          <a:xfrm>
            <a:off x="3887391" y="740569"/>
            <a:ext cx="4629000" cy="3655200"/>
          </a:xfrm>
          <a:prstGeom prst="rect">
            <a:avLst/>
          </a:prstGeom>
          <a:noFill/>
          <a:ln>
            <a:noFill/>
          </a:ln>
        </p:spPr>
        <p:txBody>
          <a:bodyPr spcFirstLastPara="1" wrap="square" lIns="68575" tIns="68575" rIns="68575" bIns="68575" anchor="t" anchorCtr="0">
            <a:noAutofit/>
          </a:bodyPr>
          <a:lstStyle>
            <a:lvl1pPr marL="457200" marR="0" lvl="0" indent="-381000" algn="l" rtl="0">
              <a:lnSpc>
                <a:spcPct val="90000"/>
              </a:lnSpc>
              <a:spcBef>
                <a:spcPts val="8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61" name="Google Shape;161;p35"/>
          <p:cNvSpPr txBox="1">
            <a:spLocks noGrp="1"/>
          </p:cNvSpPr>
          <p:nvPr>
            <p:ph type="body" idx="2"/>
          </p:nvPr>
        </p:nvSpPr>
        <p:spPr>
          <a:xfrm>
            <a:off x="629841" y="1543050"/>
            <a:ext cx="2949300" cy="28587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90000"/>
              </a:lnSpc>
              <a:spcBef>
                <a:spcPts val="8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162" name="Google Shape;162;p35"/>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63" name="Google Shape;163;p35"/>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64" name="Google Shape;164;p3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5"/>
        <p:cNvGrpSpPr/>
        <p:nvPr/>
      </p:nvGrpSpPr>
      <p:grpSpPr>
        <a:xfrm>
          <a:off x="0" y="0"/>
          <a:ext cx="0" cy="0"/>
          <a:chOff x="0" y="0"/>
          <a:chExt cx="0" cy="0"/>
        </a:xfrm>
      </p:grpSpPr>
      <p:sp>
        <p:nvSpPr>
          <p:cNvPr id="166" name="Google Shape;166;p36"/>
          <p:cNvSpPr txBox="1">
            <a:spLocks noGrp="1"/>
          </p:cNvSpPr>
          <p:nvPr>
            <p:ph type="title"/>
          </p:nvPr>
        </p:nvSpPr>
        <p:spPr>
          <a:xfrm>
            <a:off x="629841" y="342900"/>
            <a:ext cx="2949300" cy="1200000"/>
          </a:xfrm>
          <a:prstGeom prst="rect">
            <a:avLst/>
          </a:prstGeom>
          <a:noFill/>
          <a:ln>
            <a:noFill/>
          </a:ln>
        </p:spPr>
        <p:txBody>
          <a:bodyPr spcFirstLastPara="1" wrap="square" lIns="68575" tIns="68575" rIns="68575" bIns="68575" anchor="b" anchorCtr="0">
            <a:noAutofit/>
          </a:bodyPr>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7" name="Google Shape;167;p36"/>
          <p:cNvSpPr>
            <a:spLocks noGrp="1"/>
          </p:cNvSpPr>
          <p:nvPr>
            <p:ph type="pic" idx="2"/>
          </p:nvPr>
        </p:nvSpPr>
        <p:spPr>
          <a:xfrm>
            <a:off x="3887391" y="740569"/>
            <a:ext cx="4629000" cy="36552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68" name="Google Shape;168;p36"/>
          <p:cNvSpPr txBox="1">
            <a:spLocks noGrp="1"/>
          </p:cNvSpPr>
          <p:nvPr>
            <p:ph type="body" idx="1"/>
          </p:nvPr>
        </p:nvSpPr>
        <p:spPr>
          <a:xfrm>
            <a:off x="629841" y="1543050"/>
            <a:ext cx="2949300" cy="28587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90000"/>
              </a:lnSpc>
              <a:spcBef>
                <a:spcPts val="8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169" name="Google Shape;169;p36"/>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70" name="Google Shape;170;p36"/>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71" name="Google Shape;171;p3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2"/>
        <p:cNvGrpSpPr/>
        <p:nvPr/>
      </p:nvGrpSpPr>
      <p:grpSpPr>
        <a:xfrm>
          <a:off x="0" y="0"/>
          <a:ext cx="0" cy="0"/>
          <a:chOff x="0" y="0"/>
          <a:chExt cx="0" cy="0"/>
        </a:xfrm>
      </p:grpSpPr>
      <p:sp>
        <p:nvSpPr>
          <p:cNvPr id="173" name="Google Shape;173;p37"/>
          <p:cNvSpPr txBox="1">
            <a:spLocks noGrp="1"/>
          </p:cNvSpPr>
          <p:nvPr>
            <p:ph type="title"/>
          </p:nvPr>
        </p:nvSpPr>
        <p:spPr>
          <a:xfrm>
            <a:off x="628650" y="273844"/>
            <a:ext cx="7886700" cy="994200"/>
          </a:xfrm>
          <a:prstGeom prst="rect">
            <a:avLst/>
          </a:prstGeom>
          <a:noFill/>
          <a:ln>
            <a:noFill/>
          </a:ln>
        </p:spPr>
        <p:txBody>
          <a:bodyPr spcFirstLastPara="1" wrap="square" lIns="68575" tIns="68575" rIns="68575" bIns="685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4" name="Google Shape;174;p37"/>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75" name="Google Shape;175;p37"/>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76" name="Google Shape;176;p37"/>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77" name="Google Shape;177;p3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8"/>
        <p:cNvGrpSpPr/>
        <p:nvPr/>
      </p:nvGrpSpPr>
      <p:grpSpPr>
        <a:xfrm>
          <a:off x="0" y="0"/>
          <a:ext cx="0" cy="0"/>
          <a:chOff x="0" y="0"/>
          <a:chExt cx="0" cy="0"/>
        </a:xfrm>
      </p:grpSpPr>
      <p:sp>
        <p:nvSpPr>
          <p:cNvPr id="179" name="Google Shape;179;p38"/>
          <p:cNvSpPr txBox="1">
            <a:spLocks noGrp="1"/>
          </p:cNvSpPr>
          <p:nvPr>
            <p:ph type="title"/>
          </p:nvPr>
        </p:nvSpPr>
        <p:spPr>
          <a:xfrm rot="5400000">
            <a:off x="5350050" y="1467544"/>
            <a:ext cx="4359000" cy="1971600"/>
          </a:xfrm>
          <a:prstGeom prst="rect">
            <a:avLst/>
          </a:prstGeom>
          <a:noFill/>
          <a:ln>
            <a:noFill/>
          </a:ln>
        </p:spPr>
        <p:txBody>
          <a:bodyPr spcFirstLastPara="1" wrap="square" lIns="68575" tIns="68575" rIns="68575" bIns="685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0" name="Google Shape;180;p38"/>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81" name="Google Shape;181;p38"/>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82" name="Google Shape;182;p38"/>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83" name="Google Shape;183;p3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1">
  <p:cSld name="BLANK_1">
    <p:spTree>
      <p:nvGrpSpPr>
        <p:cNvPr id="1" name="Shape 184"/>
        <p:cNvGrpSpPr/>
        <p:nvPr/>
      </p:nvGrpSpPr>
      <p:grpSpPr>
        <a:xfrm>
          <a:off x="0" y="0"/>
          <a:ext cx="0" cy="0"/>
          <a:chOff x="0" y="0"/>
          <a:chExt cx="0" cy="0"/>
        </a:xfrm>
      </p:grpSpPr>
      <p:sp>
        <p:nvSpPr>
          <p:cNvPr id="185" name="Google Shape;185;p39"/>
          <p:cNvSpPr/>
          <p:nvPr/>
        </p:nvSpPr>
        <p:spPr>
          <a:xfrm>
            <a:off x="-15775" y="-24550"/>
            <a:ext cx="9159900" cy="5168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189"/>
        <p:cNvGrpSpPr/>
        <p:nvPr/>
      </p:nvGrpSpPr>
      <p:grpSpPr>
        <a:xfrm>
          <a:off x="0" y="0"/>
          <a:ext cx="0" cy="0"/>
          <a:chOff x="0" y="0"/>
          <a:chExt cx="0" cy="0"/>
        </a:xfrm>
      </p:grpSpPr>
      <p:sp>
        <p:nvSpPr>
          <p:cNvPr id="190" name="Google Shape;190;p41"/>
          <p:cNvSpPr txBox="1">
            <a:spLocks noGrp="1"/>
          </p:cNvSpPr>
          <p:nvPr>
            <p:ph type="title"/>
          </p:nvPr>
        </p:nvSpPr>
        <p:spPr>
          <a:xfrm>
            <a:off x="1815352" y="201658"/>
            <a:ext cx="6847500" cy="4572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3200"/>
              <a:buFont typeface="Arial"/>
              <a:buNone/>
              <a:defRPr sz="3200" b="1"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191" name="Google Shape;191;p41"/>
          <p:cNvSpPr txBox="1">
            <a:spLocks noGrp="1"/>
          </p:cNvSpPr>
          <p:nvPr>
            <p:ph type="body" idx="1"/>
          </p:nvPr>
        </p:nvSpPr>
        <p:spPr>
          <a:xfrm>
            <a:off x="467008" y="985000"/>
            <a:ext cx="8168700" cy="37215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75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375"/>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90000"/>
              </a:lnSpc>
              <a:spcBef>
                <a:spcPts val="375"/>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90000"/>
              </a:lnSpc>
              <a:spcBef>
                <a:spcPts val="375"/>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2"/>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1">
  <p:cSld name="BLANK_1">
    <p:spTree>
      <p:nvGrpSpPr>
        <p:cNvPr id="1" name="Shape 193"/>
        <p:cNvGrpSpPr/>
        <p:nvPr/>
      </p:nvGrpSpPr>
      <p:grpSpPr>
        <a:xfrm>
          <a:off x="0" y="0"/>
          <a:ext cx="0" cy="0"/>
          <a:chOff x="0" y="0"/>
          <a:chExt cx="0" cy="0"/>
        </a:xfrm>
      </p:grpSpPr>
      <p:sp>
        <p:nvSpPr>
          <p:cNvPr id="194" name="Google Shape;194;p43"/>
          <p:cNvSpPr/>
          <p:nvPr/>
        </p:nvSpPr>
        <p:spPr>
          <a:xfrm>
            <a:off x="-15775" y="-24550"/>
            <a:ext cx="9159900" cy="5168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195"/>
        <p:cNvGrpSpPr/>
        <p:nvPr/>
      </p:nvGrpSpPr>
      <p:grpSpPr>
        <a:xfrm>
          <a:off x="0" y="0"/>
          <a:ext cx="0" cy="0"/>
          <a:chOff x="0" y="0"/>
          <a:chExt cx="0" cy="0"/>
        </a:xfrm>
      </p:grpSpPr>
      <p:sp>
        <p:nvSpPr>
          <p:cNvPr id="196" name="Google Shape;196;p44"/>
          <p:cNvSpPr txBox="1">
            <a:spLocks noGrp="1"/>
          </p:cNvSpPr>
          <p:nvPr>
            <p:ph type="body" idx="1"/>
          </p:nvPr>
        </p:nvSpPr>
        <p:spPr>
          <a:xfrm>
            <a:off x="493895" y="958103"/>
            <a:ext cx="8168700" cy="3604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97"/>
        <p:cNvGrpSpPr/>
        <p:nvPr/>
      </p:nvGrpSpPr>
      <p:grpSpPr>
        <a:xfrm>
          <a:off x="0" y="0"/>
          <a:ext cx="0" cy="0"/>
          <a:chOff x="0" y="0"/>
          <a:chExt cx="0" cy="0"/>
        </a:xfrm>
      </p:grpSpPr>
      <p:sp>
        <p:nvSpPr>
          <p:cNvPr id="198" name="Google Shape;198;p45"/>
          <p:cNvSpPr txBox="1">
            <a:spLocks noGrp="1"/>
          </p:cNvSpPr>
          <p:nvPr>
            <p:ph type="ctrTitle"/>
          </p:nvPr>
        </p:nvSpPr>
        <p:spPr>
          <a:xfrm>
            <a:off x="695716" y="3245151"/>
            <a:ext cx="7717200" cy="5298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lt1"/>
              </a:buClr>
              <a:buSzPts val="3000"/>
              <a:buFont typeface="Arial"/>
              <a:buNone/>
              <a:defRPr sz="30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9" name="Google Shape;199;p45"/>
          <p:cNvSpPr txBox="1">
            <a:spLocks noGrp="1"/>
          </p:cNvSpPr>
          <p:nvPr>
            <p:ph type="subTitle" idx="1"/>
          </p:nvPr>
        </p:nvSpPr>
        <p:spPr>
          <a:xfrm>
            <a:off x="1125236" y="3906564"/>
            <a:ext cx="6858000" cy="3087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750"/>
              </a:spcBef>
              <a:spcAft>
                <a:spcPts val="0"/>
              </a:spcAft>
              <a:buClr>
                <a:schemeClr val="lt1"/>
              </a:buClr>
              <a:buSzPts val="1800"/>
              <a:buFont typeface="Arial"/>
              <a:buNone/>
              <a:defRPr sz="1800" b="0" i="1" u="none" strike="noStrike" cap="none">
                <a:solidFill>
                  <a:schemeClr val="lt1"/>
                </a:solidFill>
                <a:latin typeface="Arial"/>
                <a:ea typeface="Arial"/>
                <a:cs typeface="Arial"/>
                <a:sym typeface="Arial"/>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9.xml"/><Relationship Id="rId7" Type="http://schemas.openxmlformats.org/officeDocument/2006/relationships/image" Target="../media/image3.jp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theme" Target="../theme/theme4.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52" name="Google Shape;52;p13"/>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109"/>
        <p:cNvGrpSpPr/>
        <p:nvPr/>
      </p:nvGrpSpPr>
      <p:grpSpPr>
        <a:xfrm>
          <a:off x="0" y="0"/>
          <a:ext cx="0" cy="0"/>
          <a:chOff x="0" y="0"/>
          <a:chExt cx="0" cy="0"/>
        </a:xfrm>
      </p:grpSpPr>
      <p:sp>
        <p:nvSpPr>
          <p:cNvPr id="110" name="Google Shape;110;p27"/>
          <p:cNvSpPr txBox="1">
            <a:spLocks noGrp="1"/>
          </p:cNvSpPr>
          <p:nvPr>
            <p:ph type="title"/>
          </p:nvPr>
        </p:nvSpPr>
        <p:spPr>
          <a:xfrm>
            <a:off x="628650" y="273844"/>
            <a:ext cx="7886700" cy="994200"/>
          </a:xfrm>
          <a:prstGeom prst="rect">
            <a:avLst/>
          </a:prstGeom>
          <a:noFill/>
          <a:ln>
            <a:noFill/>
          </a:ln>
        </p:spPr>
        <p:txBody>
          <a:bodyPr spcFirstLastPara="1" wrap="square" lIns="68575" tIns="68575" rIns="68575" bIns="685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1" name="Google Shape;111;p27"/>
          <p:cNvSpPr txBox="1">
            <a:spLocks noGrp="1"/>
          </p:cNvSpPr>
          <p:nvPr>
            <p:ph type="body" idx="1"/>
          </p:nvPr>
        </p:nvSpPr>
        <p:spPr>
          <a:xfrm>
            <a:off x="628650" y="1369219"/>
            <a:ext cx="7886700" cy="32634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2" name="Google Shape;112;p27"/>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3" name="Google Shape;113;p27"/>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4" name="Google Shape;114;p2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7">
            <a:alphaModFix/>
          </a:blip>
          <a:stretch>
            <a:fillRect/>
          </a:stretch>
        </a:blipFill>
        <a:effectLst/>
      </p:bgPr>
    </p:bg>
    <p:spTree>
      <p:nvGrpSpPr>
        <p:cNvPr id="1" name="Shape 186"/>
        <p:cNvGrpSpPr/>
        <p:nvPr/>
      </p:nvGrpSpPr>
      <p:grpSpPr>
        <a:xfrm>
          <a:off x="0" y="0"/>
          <a:ext cx="0" cy="0"/>
          <a:chOff x="0" y="0"/>
          <a:chExt cx="0" cy="0"/>
        </a:xfrm>
      </p:grpSpPr>
      <p:sp>
        <p:nvSpPr>
          <p:cNvPr id="187" name="Google Shape;187;p40"/>
          <p:cNvSpPr txBox="1">
            <a:spLocks noGrp="1"/>
          </p:cNvSpPr>
          <p:nvPr>
            <p:ph type="title"/>
          </p:nvPr>
        </p:nvSpPr>
        <p:spPr>
          <a:xfrm>
            <a:off x="1922929" y="188205"/>
            <a:ext cx="6739800" cy="5109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3200"/>
              <a:buFont typeface="Arial"/>
              <a:buNone/>
              <a:defRPr sz="32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8" name="Google Shape;188;p40"/>
          <p:cNvSpPr txBox="1">
            <a:spLocks noGrp="1"/>
          </p:cNvSpPr>
          <p:nvPr>
            <p:ph type="body" idx="1"/>
          </p:nvPr>
        </p:nvSpPr>
        <p:spPr>
          <a:xfrm>
            <a:off x="467008" y="985000"/>
            <a:ext cx="8168700" cy="37215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75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375"/>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90000"/>
              </a:lnSpc>
              <a:spcBef>
                <a:spcPts val="375"/>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90000"/>
              </a:lnSpc>
              <a:spcBef>
                <a:spcPts val="375"/>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9.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3.xml"/><Relationship Id="rId5" Type="http://schemas.openxmlformats.org/officeDocument/2006/relationships/image" Target="../media/image19.pn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39.xml"/><Relationship Id="rId5" Type="http://schemas.openxmlformats.org/officeDocument/2006/relationships/image" Target="../media/image6.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39.xml"/><Relationship Id="rId5" Type="http://schemas.openxmlformats.org/officeDocument/2006/relationships/image" Target="../media/image6.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3.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3.xml"/><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36.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3.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3.xml"/><Relationship Id="rId4" Type="http://schemas.openxmlformats.org/officeDocument/2006/relationships/image" Target="../media/image28.jp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3.xml"/><Relationship Id="rId5" Type="http://schemas.openxmlformats.org/officeDocument/2006/relationships/image" Target="../media/image19.png"/><Relationship Id="rId4" Type="http://schemas.openxmlformats.org/officeDocument/2006/relationships/image" Target="../media/image29.jpg"/></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3.xml"/><Relationship Id="rId1" Type="http://schemas.openxmlformats.org/officeDocument/2006/relationships/slideLayout" Target="../slideLayouts/slideLayout39.xml"/><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3.xml"/><Relationship Id="rId5" Type="http://schemas.openxmlformats.org/officeDocument/2006/relationships/image" Target="../media/image19.pn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3.xml"/><Relationship Id="rId5" Type="http://schemas.openxmlformats.org/officeDocument/2006/relationships/image" Target="../media/image19.pn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3.xml"/><Relationship Id="rId5" Type="http://schemas.openxmlformats.org/officeDocument/2006/relationships/image" Target="../media/image19.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3.xml"/><Relationship Id="rId5" Type="http://schemas.openxmlformats.org/officeDocument/2006/relationships/image" Target="../media/image37.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9.xml"/><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39.xml"/><Relationship Id="rId5" Type="http://schemas.openxmlformats.org/officeDocument/2006/relationships/image" Target="../media/image6.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1.xml"/><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39.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9.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39.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39.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39.xml"/><Relationship Id="rId5" Type="http://schemas.openxmlformats.org/officeDocument/2006/relationships/image" Target="../media/image5.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46"/>
          <p:cNvSpPr txBox="1">
            <a:spLocks noGrp="1"/>
          </p:cNvSpPr>
          <p:nvPr>
            <p:ph type="ctrTitle"/>
          </p:nvPr>
        </p:nvSpPr>
        <p:spPr>
          <a:xfrm>
            <a:off x="797081" y="313125"/>
            <a:ext cx="6422100" cy="2514600"/>
          </a:xfrm>
          <a:prstGeom prst="rect">
            <a:avLst/>
          </a:prstGeom>
          <a:noFill/>
          <a:ln>
            <a:noFill/>
          </a:ln>
        </p:spPr>
        <p:txBody>
          <a:bodyPr spcFirstLastPara="1" wrap="square" lIns="68575" tIns="34275" rIns="68575" bIns="34275" anchor="b" anchorCtr="0">
            <a:noAutofit/>
          </a:bodyPr>
          <a:lstStyle/>
          <a:p>
            <a:pPr marL="0" marR="0" lvl="0" indent="0" algn="l" rtl="0">
              <a:lnSpc>
                <a:spcPct val="90000"/>
              </a:lnSpc>
              <a:spcBef>
                <a:spcPts val="0"/>
              </a:spcBef>
              <a:spcAft>
                <a:spcPts val="0"/>
              </a:spcAft>
              <a:buClr>
                <a:schemeClr val="dk1"/>
              </a:buClr>
              <a:buSzPts val="4500"/>
              <a:buFont typeface="Calibri"/>
              <a:buNone/>
            </a:pPr>
            <a:r>
              <a:rPr lang="en" b="1">
                <a:solidFill>
                  <a:srgbClr val="FFFFFF"/>
                </a:solidFill>
                <a:latin typeface="Arial Black"/>
                <a:ea typeface="Arial Black"/>
                <a:cs typeface="Arial Black"/>
                <a:sym typeface="Arial Black"/>
              </a:rPr>
              <a:t>Dual Enrollment </a:t>
            </a:r>
            <a:br>
              <a:rPr lang="en" b="1">
                <a:solidFill>
                  <a:srgbClr val="FFFFFF"/>
                </a:solidFill>
                <a:latin typeface="Arial Black"/>
                <a:ea typeface="Arial Black"/>
                <a:cs typeface="Arial Black"/>
                <a:sym typeface="Arial Black"/>
              </a:rPr>
            </a:br>
            <a:r>
              <a:rPr lang="en" b="1">
                <a:solidFill>
                  <a:srgbClr val="FFFFFF"/>
                </a:solidFill>
                <a:latin typeface="Arial Black"/>
                <a:ea typeface="Arial Black"/>
                <a:cs typeface="Arial Black"/>
                <a:sym typeface="Arial Black"/>
              </a:rPr>
              <a:t>at UWF</a:t>
            </a:r>
            <a:endParaRPr i="1">
              <a:solidFill>
                <a:srgbClr val="FFFFFF"/>
              </a:solidFill>
              <a:latin typeface="Arial Black"/>
              <a:ea typeface="Arial Black"/>
              <a:cs typeface="Arial Black"/>
              <a:sym typeface="Arial Black"/>
            </a:endParaRPr>
          </a:p>
        </p:txBody>
      </p:sp>
      <p:pic>
        <p:nvPicPr>
          <p:cNvPr id="206" name="Google Shape;206;p46"/>
          <p:cNvPicPr preferRelativeResize="0"/>
          <p:nvPr/>
        </p:nvPicPr>
        <p:blipFill>
          <a:blip r:embed="rId3">
            <a:alphaModFix/>
          </a:blip>
          <a:stretch>
            <a:fillRect/>
          </a:stretch>
        </p:blipFill>
        <p:spPr>
          <a:xfrm>
            <a:off x="890412" y="2942026"/>
            <a:ext cx="914401" cy="44888"/>
          </a:xfrm>
          <a:prstGeom prst="rect">
            <a:avLst/>
          </a:prstGeom>
          <a:noFill/>
          <a:ln>
            <a:noFill/>
          </a:ln>
        </p:spPr>
      </p:pic>
      <p:sp>
        <p:nvSpPr>
          <p:cNvPr id="207" name="Google Shape;207;p46"/>
          <p:cNvSpPr txBox="1"/>
          <p:nvPr/>
        </p:nvSpPr>
        <p:spPr>
          <a:xfrm>
            <a:off x="1175475" y="4519725"/>
            <a:ext cx="5581500" cy="205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1700" b="1">
                <a:solidFill>
                  <a:srgbClr val="FFFFFF"/>
                </a:solidFill>
                <a:latin typeface="Arial Black"/>
                <a:ea typeface="Arial Black"/>
                <a:cs typeface="Arial Black"/>
                <a:sym typeface="Arial Black"/>
              </a:rPr>
              <a:t>uwf.edu/DE </a:t>
            </a:r>
            <a:r>
              <a:rPr lang="en" sz="1700">
                <a:solidFill>
                  <a:srgbClr val="FFFFFF"/>
                </a:solidFill>
              </a:rPr>
              <a:t>|</a:t>
            </a:r>
            <a:r>
              <a:rPr lang="en" sz="1700" b="1">
                <a:solidFill>
                  <a:srgbClr val="FFFFFF"/>
                </a:solidFill>
                <a:latin typeface="Arial Black"/>
                <a:ea typeface="Arial Black"/>
                <a:cs typeface="Arial Black"/>
                <a:sym typeface="Arial Black"/>
              </a:rPr>
              <a:t> DualEnrollment@uwf.edu</a:t>
            </a:r>
            <a:endParaRPr sz="1700" b="1">
              <a:solidFill>
                <a:srgbClr val="FFFFFF"/>
              </a:solidFill>
              <a:latin typeface="Arial Black"/>
              <a:ea typeface="Arial Black"/>
              <a:cs typeface="Arial Black"/>
              <a:sym typeface="Arial Black"/>
            </a:endParaRPr>
          </a:p>
        </p:txBody>
      </p:sp>
      <p:pic>
        <p:nvPicPr>
          <p:cNvPr id="208" name="Google Shape;208;p46"/>
          <p:cNvPicPr preferRelativeResize="0"/>
          <p:nvPr/>
        </p:nvPicPr>
        <p:blipFill>
          <a:blip r:embed="rId4">
            <a:alphaModFix/>
          </a:blip>
          <a:stretch>
            <a:fillRect/>
          </a:stretch>
        </p:blipFill>
        <p:spPr>
          <a:xfrm flipH="1">
            <a:off x="827155" y="4445629"/>
            <a:ext cx="353377" cy="353377"/>
          </a:xfrm>
          <a:prstGeom prst="rect">
            <a:avLst/>
          </a:prstGeom>
          <a:noFill/>
          <a:ln>
            <a:noFill/>
          </a:ln>
        </p:spPr>
      </p:pic>
      <p:pic>
        <p:nvPicPr>
          <p:cNvPr id="209" name="Google Shape;209;p46"/>
          <p:cNvPicPr preferRelativeResize="0"/>
          <p:nvPr/>
        </p:nvPicPr>
        <p:blipFill>
          <a:blip r:embed="rId5">
            <a:alphaModFix/>
          </a:blip>
          <a:stretch>
            <a:fillRect/>
          </a:stretch>
        </p:blipFill>
        <p:spPr>
          <a:xfrm>
            <a:off x="7105924" y="3101255"/>
            <a:ext cx="1595226" cy="174024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55"/>
          <p:cNvSpPr txBox="1"/>
          <p:nvPr/>
        </p:nvSpPr>
        <p:spPr>
          <a:xfrm>
            <a:off x="259450" y="1064550"/>
            <a:ext cx="3378300" cy="3845700"/>
          </a:xfrm>
          <a:prstGeom prst="rect">
            <a:avLst/>
          </a:prstGeom>
          <a:noFill/>
          <a:ln>
            <a:noFill/>
          </a:ln>
        </p:spPr>
        <p:txBody>
          <a:bodyPr spcFirstLastPara="1" wrap="square" lIns="68575" tIns="34275" rIns="68575" bIns="34275" anchor="t" anchorCtr="0">
            <a:noAutofit/>
          </a:bodyPr>
          <a:lstStyle/>
          <a:p>
            <a:pPr marL="0" lvl="0" indent="0" algn="l" rtl="0">
              <a:lnSpc>
                <a:spcPct val="112000"/>
              </a:lnSpc>
              <a:spcBef>
                <a:spcPts val="800"/>
              </a:spcBef>
              <a:spcAft>
                <a:spcPts val="0"/>
              </a:spcAft>
              <a:buNone/>
            </a:pPr>
            <a:r>
              <a:rPr lang="en" sz="2000" b="1">
                <a:solidFill>
                  <a:srgbClr val="004C97"/>
                </a:solidFill>
              </a:rPr>
              <a:t>Minimum of:</a:t>
            </a:r>
            <a:endParaRPr sz="2000" b="1">
              <a:solidFill>
                <a:srgbClr val="004C97"/>
              </a:solidFill>
            </a:endParaRPr>
          </a:p>
          <a:p>
            <a:pPr marL="342900" lvl="0" indent="-241300" algn="l" rtl="0">
              <a:lnSpc>
                <a:spcPct val="112000"/>
              </a:lnSpc>
              <a:spcBef>
                <a:spcPts val="1200"/>
              </a:spcBef>
              <a:spcAft>
                <a:spcPts val="0"/>
              </a:spcAft>
              <a:buClr>
                <a:srgbClr val="004C97"/>
              </a:buClr>
              <a:buSzPts val="2000"/>
              <a:buChar char="●"/>
            </a:pPr>
            <a:r>
              <a:rPr lang="en" sz="2000">
                <a:solidFill>
                  <a:srgbClr val="004C97"/>
                </a:solidFill>
              </a:rPr>
              <a:t>Grade level 6-12.</a:t>
            </a:r>
            <a:endParaRPr sz="2000">
              <a:solidFill>
                <a:srgbClr val="004C97"/>
              </a:solidFill>
            </a:endParaRPr>
          </a:p>
          <a:p>
            <a:pPr marL="342900" lvl="0" indent="-241300" algn="l" rtl="0">
              <a:lnSpc>
                <a:spcPct val="112000"/>
              </a:lnSpc>
              <a:spcBef>
                <a:spcPts val="0"/>
              </a:spcBef>
              <a:spcAft>
                <a:spcPts val="0"/>
              </a:spcAft>
              <a:buClr>
                <a:srgbClr val="004C97"/>
              </a:buClr>
              <a:buSzPts val="2000"/>
              <a:buChar char="●"/>
            </a:pPr>
            <a:r>
              <a:rPr lang="en" sz="2000">
                <a:solidFill>
                  <a:srgbClr val="004C97"/>
                </a:solidFill>
              </a:rPr>
              <a:t>Three high school Core Academic Credits.</a:t>
            </a:r>
            <a:endParaRPr sz="2000">
              <a:solidFill>
                <a:srgbClr val="004C97"/>
              </a:solidFill>
            </a:endParaRPr>
          </a:p>
          <a:p>
            <a:pPr marL="342900" lvl="0" indent="-241300" algn="l" rtl="0">
              <a:lnSpc>
                <a:spcPct val="112000"/>
              </a:lnSpc>
              <a:spcBef>
                <a:spcPts val="0"/>
              </a:spcBef>
              <a:spcAft>
                <a:spcPts val="0"/>
              </a:spcAft>
              <a:buClr>
                <a:srgbClr val="004C97"/>
              </a:buClr>
              <a:buSzPts val="2000"/>
              <a:buChar char="●"/>
            </a:pPr>
            <a:r>
              <a:rPr lang="en" sz="2000">
                <a:solidFill>
                  <a:srgbClr val="004C97"/>
                </a:solidFill>
              </a:rPr>
              <a:t>Unweighted 3.00 GPA on a 4.00 scale.</a:t>
            </a:r>
            <a:endParaRPr sz="2000">
              <a:solidFill>
                <a:srgbClr val="004C97"/>
              </a:solidFill>
            </a:endParaRPr>
          </a:p>
          <a:p>
            <a:pPr marL="342900" lvl="0" indent="-241300" algn="l" rtl="0">
              <a:lnSpc>
                <a:spcPct val="112000"/>
              </a:lnSpc>
              <a:spcBef>
                <a:spcPts val="0"/>
              </a:spcBef>
              <a:spcAft>
                <a:spcPts val="0"/>
              </a:spcAft>
              <a:buClr>
                <a:srgbClr val="004C97"/>
              </a:buClr>
              <a:buSzPts val="2000"/>
              <a:buChar char="●"/>
            </a:pPr>
            <a:r>
              <a:rPr lang="en" sz="2000">
                <a:solidFill>
                  <a:srgbClr val="004C97"/>
                </a:solidFill>
              </a:rPr>
              <a:t>To continue in DE: UWF semester GPA of 2.50; no grade below C.</a:t>
            </a:r>
            <a:endParaRPr sz="2000">
              <a:solidFill>
                <a:srgbClr val="004C97"/>
              </a:solidFill>
            </a:endParaRPr>
          </a:p>
        </p:txBody>
      </p:sp>
      <p:sp>
        <p:nvSpPr>
          <p:cNvPr id="287" name="Google Shape;287;p55"/>
          <p:cNvSpPr txBox="1"/>
          <p:nvPr/>
        </p:nvSpPr>
        <p:spPr>
          <a:xfrm>
            <a:off x="335650" y="273850"/>
            <a:ext cx="3040800" cy="6459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None/>
            </a:pPr>
            <a:r>
              <a:rPr lang="en" sz="3900" b="1">
                <a:solidFill>
                  <a:srgbClr val="009CDE"/>
                </a:solidFill>
                <a:latin typeface="Arial Black"/>
                <a:ea typeface="Arial Black"/>
                <a:cs typeface="Arial Black"/>
                <a:sym typeface="Arial Black"/>
              </a:rPr>
              <a:t>Eligibility</a:t>
            </a:r>
            <a:endParaRPr sz="1200" b="1" i="1">
              <a:solidFill>
                <a:srgbClr val="009CDE"/>
              </a:solidFill>
              <a:latin typeface="Arial Black"/>
              <a:ea typeface="Arial Black"/>
              <a:cs typeface="Arial Black"/>
              <a:sym typeface="Arial Black"/>
            </a:endParaRPr>
          </a:p>
        </p:txBody>
      </p:sp>
      <p:pic>
        <p:nvPicPr>
          <p:cNvPr id="288" name="Google Shape;288;p55"/>
          <p:cNvPicPr preferRelativeResize="0"/>
          <p:nvPr/>
        </p:nvPicPr>
        <p:blipFill>
          <a:blip r:embed="rId3">
            <a:alphaModFix/>
          </a:blip>
          <a:stretch>
            <a:fillRect/>
          </a:stretch>
        </p:blipFill>
        <p:spPr>
          <a:xfrm>
            <a:off x="335641" y="847938"/>
            <a:ext cx="905257" cy="44888"/>
          </a:xfrm>
          <a:prstGeom prst="rect">
            <a:avLst/>
          </a:prstGeom>
          <a:noFill/>
          <a:ln>
            <a:noFill/>
          </a:ln>
        </p:spPr>
      </p:pic>
      <p:pic>
        <p:nvPicPr>
          <p:cNvPr id="289" name="Google Shape;289;p55"/>
          <p:cNvPicPr preferRelativeResize="0"/>
          <p:nvPr/>
        </p:nvPicPr>
        <p:blipFill rotWithShape="1">
          <a:blip r:embed="rId4">
            <a:alphaModFix/>
          </a:blip>
          <a:srcRect l="29976" t="11023" r="12509" b="14494"/>
          <a:stretch/>
        </p:blipFill>
        <p:spPr>
          <a:xfrm>
            <a:off x="3884850" y="-13900"/>
            <a:ext cx="5259149" cy="5143502"/>
          </a:xfrm>
          <a:prstGeom prst="rect">
            <a:avLst/>
          </a:prstGeom>
          <a:noFill/>
          <a:ln>
            <a:noFill/>
          </a:ln>
        </p:spPr>
      </p:pic>
      <p:pic>
        <p:nvPicPr>
          <p:cNvPr id="290" name="Google Shape;290;p55"/>
          <p:cNvPicPr preferRelativeResize="0"/>
          <p:nvPr/>
        </p:nvPicPr>
        <p:blipFill>
          <a:blip r:embed="rId3">
            <a:alphaModFix/>
          </a:blip>
          <a:stretch>
            <a:fillRect/>
          </a:stretch>
        </p:blipFill>
        <p:spPr>
          <a:xfrm rot="-5400000">
            <a:off x="1253241" y="2527913"/>
            <a:ext cx="5203374" cy="598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56"/>
          <p:cNvSpPr txBox="1"/>
          <p:nvPr/>
        </p:nvSpPr>
        <p:spPr>
          <a:xfrm>
            <a:off x="335650" y="273850"/>
            <a:ext cx="8958900" cy="5175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None/>
            </a:pPr>
            <a:r>
              <a:rPr lang="en" sz="3900" b="1">
                <a:solidFill>
                  <a:srgbClr val="009CDE"/>
                </a:solidFill>
                <a:latin typeface="Arial Black"/>
                <a:ea typeface="Arial Black"/>
                <a:cs typeface="Arial Black"/>
                <a:sym typeface="Arial Black"/>
              </a:rPr>
              <a:t>Eligibility, continued</a:t>
            </a:r>
            <a:endParaRPr sz="1200" b="1" i="1">
              <a:solidFill>
                <a:srgbClr val="009CDE"/>
              </a:solidFill>
              <a:latin typeface="Arial Black"/>
              <a:ea typeface="Arial Black"/>
              <a:cs typeface="Arial Black"/>
              <a:sym typeface="Arial Black"/>
            </a:endParaRPr>
          </a:p>
        </p:txBody>
      </p:sp>
      <p:pic>
        <p:nvPicPr>
          <p:cNvPr id="296" name="Google Shape;296;p56"/>
          <p:cNvPicPr preferRelativeResize="0"/>
          <p:nvPr/>
        </p:nvPicPr>
        <p:blipFill>
          <a:blip r:embed="rId3">
            <a:alphaModFix/>
          </a:blip>
          <a:stretch>
            <a:fillRect/>
          </a:stretch>
        </p:blipFill>
        <p:spPr>
          <a:xfrm>
            <a:off x="337903" y="839934"/>
            <a:ext cx="905257" cy="44888"/>
          </a:xfrm>
          <a:prstGeom prst="rect">
            <a:avLst/>
          </a:prstGeom>
          <a:noFill/>
          <a:ln>
            <a:noFill/>
          </a:ln>
        </p:spPr>
      </p:pic>
      <p:sp>
        <p:nvSpPr>
          <p:cNvPr id="297" name="Google Shape;297;p56"/>
          <p:cNvSpPr txBox="1"/>
          <p:nvPr/>
        </p:nvSpPr>
        <p:spPr>
          <a:xfrm>
            <a:off x="925027" y="1489950"/>
            <a:ext cx="7680600" cy="979200"/>
          </a:xfrm>
          <a:prstGeom prst="rect">
            <a:avLst/>
          </a:prstGeom>
          <a:noFill/>
          <a:ln>
            <a:noFill/>
          </a:ln>
        </p:spPr>
        <p:txBody>
          <a:bodyPr spcFirstLastPara="1" wrap="square" lIns="68575" tIns="34275" rIns="68575" bIns="34275" anchor="t" anchorCtr="0">
            <a:noAutofit/>
          </a:bodyPr>
          <a:lstStyle/>
          <a:p>
            <a:pPr marL="0" lvl="0" indent="0" algn="l" rtl="0">
              <a:lnSpc>
                <a:spcPct val="112000"/>
              </a:lnSpc>
              <a:spcBef>
                <a:spcPts val="800"/>
              </a:spcBef>
              <a:spcAft>
                <a:spcPts val="1200"/>
              </a:spcAft>
              <a:buNone/>
            </a:pPr>
            <a:r>
              <a:rPr lang="en" sz="2000" b="1">
                <a:solidFill>
                  <a:srgbClr val="004C97"/>
                </a:solidFill>
              </a:rPr>
              <a:t>Must have </a:t>
            </a:r>
            <a:r>
              <a:rPr lang="en" sz="2000" b="1">
                <a:solidFill>
                  <a:schemeClr val="accent5"/>
                </a:solidFill>
              </a:rPr>
              <a:t>taken SAT, ACT, or PERT</a:t>
            </a:r>
            <a:r>
              <a:rPr lang="en" sz="2000">
                <a:solidFill>
                  <a:schemeClr val="accent5"/>
                </a:solidFill>
              </a:rPr>
              <a:t> for courses that require academic placement. </a:t>
            </a:r>
            <a:r>
              <a:rPr lang="en" sz="2000" b="1">
                <a:solidFill>
                  <a:schemeClr val="accent5"/>
                </a:solidFill>
              </a:rPr>
              <a:t>Minimum scores:</a:t>
            </a:r>
            <a:endParaRPr sz="2000">
              <a:solidFill>
                <a:srgbClr val="004C97"/>
              </a:solidFill>
            </a:endParaRPr>
          </a:p>
        </p:txBody>
      </p:sp>
      <p:sp>
        <p:nvSpPr>
          <p:cNvPr id="298" name="Google Shape;298;p56"/>
          <p:cNvSpPr txBox="1"/>
          <p:nvPr/>
        </p:nvSpPr>
        <p:spPr>
          <a:xfrm>
            <a:off x="896177" y="2943150"/>
            <a:ext cx="2874900" cy="895500"/>
          </a:xfrm>
          <a:prstGeom prst="rect">
            <a:avLst/>
          </a:prstGeom>
          <a:noFill/>
          <a:ln>
            <a:noFill/>
          </a:ln>
        </p:spPr>
        <p:txBody>
          <a:bodyPr spcFirstLastPara="1" wrap="square" lIns="91425" tIns="45700" rIns="91425" bIns="45700" anchor="t" anchorCtr="0">
            <a:noAutofit/>
          </a:bodyPr>
          <a:lstStyle/>
          <a:p>
            <a:pPr marL="285750" marR="0" lvl="0" indent="-273050" algn="l" rtl="0">
              <a:spcBef>
                <a:spcPts val="0"/>
              </a:spcBef>
              <a:spcAft>
                <a:spcPts val="0"/>
              </a:spcAft>
              <a:buClr>
                <a:srgbClr val="004C97"/>
              </a:buClr>
              <a:buSzPts val="1600"/>
              <a:buChar char="•"/>
            </a:pPr>
            <a:r>
              <a:rPr lang="en" sz="1600">
                <a:solidFill>
                  <a:srgbClr val="004C97"/>
                </a:solidFill>
              </a:rPr>
              <a:t>Evidence-Based Reading and Writing: </a:t>
            </a:r>
            <a:r>
              <a:rPr lang="en" sz="1600" b="1">
                <a:solidFill>
                  <a:srgbClr val="004C97"/>
                </a:solidFill>
              </a:rPr>
              <a:t>510</a:t>
            </a:r>
            <a:endParaRPr sz="1600" b="1">
              <a:solidFill>
                <a:srgbClr val="004C97"/>
              </a:solidFill>
            </a:endParaRPr>
          </a:p>
          <a:p>
            <a:pPr marL="285750" marR="0" lvl="0" indent="-273050" algn="l" rtl="0">
              <a:spcBef>
                <a:spcPts val="0"/>
              </a:spcBef>
              <a:spcAft>
                <a:spcPts val="0"/>
              </a:spcAft>
              <a:buClr>
                <a:srgbClr val="004C97"/>
              </a:buClr>
              <a:buSzPts val="1600"/>
              <a:buChar char="•"/>
            </a:pPr>
            <a:r>
              <a:rPr lang="en" sz="1600">
                <a:solidFill>
                  <a:srgbClr val="004C97"/>
                </a:solidFill>
              </a:rPr>
              <a:t>Math: </a:t>
            </a:r>
            <a:r>
              <a:rPr lang="en" sz="1600" b="1">
                <a:solidFill>
                  <a:srgbClr val="004C97"/>
                </a:solidFill>
              </a:rPr>
              <a:t>500</a:t>
            </a:r>
            <a:endParaRPr sz="2200">
              <a:solidFill>
                <a:srgbClr val="004C97"/>
              </a:solidFill>
              <a:latin typeface="Calibri"/>
              <a:ea typeface="Calibri"/>
              <a:cs typeface="Calibri"/>
              <a:sym typeface="Calibri"/>
            </a:endParaRPr>
          </a:p>
        </p:txBody>
      </p:sp>
      <p:sp>
        <p:nvSpPr>
          <p:cNvPr id="299" name="Google Shape;299;p56"/>
          <p:cNvSpPr txBox="1"/>
          <p:nvPr/>
        </p:nvSpPr>
        <p:spPr>
          <a:xfrm>
            <a:off x="3877577" y="2939375"/>
            <a:ext cx="1811400" cy="979200"/>
          </a:xfrm>
          <a:prstGeom prst="rect">
            <a:avLst/>
          </a:prstGeom>
          <a:noFill/>
          <a:ln>
            <a:noFill/>
          </a:ln>
        </p:spPr>
        <p:txBody>
          <a:bodyPr spcFirstLastPara="1" wrap="square" lIns="91425" tIns="45700" rIns="91425" bIns="45700" anchor="t" anchorCtr="0">
            <a:noAutofit/>
          </a:bodyPr>
          <a:lstStyle/>
          <a:p>
            <a:pPr marL="285750" marR="0" lvl="0" indent="-273050" algn="l" rtl="0">
              <a:spcBef>
                <a:spcPts val="0"/>
              </a:spcBef>
              <a:spcAft>
                <a:spcPts val="0"/>
              </a:spcAft>
              <a:buClr>
                <a:srgbClr val="004C97"/>
              </a:buClr>
              <a:buSzPts val="1600"/>
              <a:buChar char="•"/>
            </a:pPr>
            <a:r>
              <a:rPr lang="en" sz="1600">
                <a:solidFill>
                  <a:srgbClr val="004C97"/>
                </a:solidFill>
              </a:rPr>
              <a:t>Reading: </a:t>
            </a:r>
            <a:r>
              <a:rPr lang="en" sz="1600" b="1">
                <a:solidFill>
                  <a:srgbClr val="004C97"/>
                </a:solidFill>
              </a:rPr>
              <a:t>19</a:t>
            </a:r>
            <a:endParaRPr sz="1600" b="1">
              <a:solidFill>
                <a:srgbClr val="004C97"/>
              </a:solidFill>
            </a:endParaRPr>
          </a:p>
          <a:p>
            <a:pPr marL="285750" marR="0" lvl="0" indent="-273050" algn="l" rtl="0">
              <a:spcBef>
                <a:spcPts val="0"/>
              </a:spcBef>
              <a:spcAft>
                <a:spcPts val="0"/>
              </a:spcAft>
              <a:buClr>
                <a:srgbClr val="004C97"/>
              </a:buClr>
              <a:buSzPts val="1600"/>
              <a:buChar char="•"/>
            </a:pPr>
            <a:r>
              <a:rPr lang="en" sz="1600">
                <a:solidFill>
                  <a:srgbClr val="004C97"/>
                </a:solidFill>
              </a:rPr>
              <a:t>Math: </a:t>
            </a:r>
            <a:r>
              <a:rPr lang="en" sz="1600" b="1">
                <a:solidFill>
                  <a:srgbClr val="004C97"/>
                </a:solidFill>
              </a:rPr>
              <a:t>20</a:t>
            </a:r>
            <a:endParaRPr sz="1600" b="1">
              <a:solidFill>
                <a:srgbClr val="004C97"/>
              </a:solidFill>
            </a:endParaRPr>
          </a:p>
          <a:p>
            <a:pPr marL="285750" marR="0" lvl="0" indent="-273050" algn="l" rtl="0">
              <a:spcBef>
                <a:spcPts val="0"/>
              </a:spcBef>
              <a:spcAft>
                <a:spcPts val="0"/>
              </a:spcAft>
              <a:buClr>
                <a:srgbClr val="004C97"/>
              </a:buClr>
              <a:buSzPts val="1600"/>
              <a:buChar char="•"/>
            </a:pPr>
            <a:r>
              <a:rPr lang="en" sz="1600">
                <a:solidFill>
                  <a:srgbClr val="004C97"/>
                </a:solidFill>
              </a:rPr>
              <a:t>English: </a:t>
            </a:r>
            <a:r>
              <a:rPr lang="en" sz="1600" b="1">
                <a:solidFill>
                  <a:srgbClr val="004C97"/>
                </a:solidFill>
              </a:rPr>
              <a:t>18</a:t>
            </a:r>
            <a:endParaRPr sz="1600" b="1">
              <a:solidFill>
                <a:srgbClr val="004C97"/>
              </a:solidFill>
            </a:endParaRPr>
          </a:p>
        </p:txBody>
      </p:sp>
      <p:sp>
        <p:nvSpPr>
          <p:cNvPr id="300" name="Google Shape;300;p56"/>
          <p:cNvSpPr txBox="1"/>
          <p:nvPr/>
        </p:nvSpPr>
        <p:spPr>
          <a:xfrm>
            <a:off x="5932877" y="2939375"/>
            <a:ext cx="1811400" cy="895500"/>
          </a:xfrm>
          <a:prstGeom prst="rect">
            <a:avLst/>
          </a:prstGeom>
          <a:noFill/>
          <a:ln>
            <a:noFill/>
          </a:ln>
        </p:spPr>
        <p:txBody>
          <a:bodyPr spcFirstLastPara="1" wrap="square" lIns="91425" tIns="45700" rIns="91425" bIns="45700" anchor="t" anchorCtr="0">
            <a:noAutofit/>
          </a:bodyPr>
          <a:lstStyle/>
          <a:p>
            <a:pPr marL="285750" marR="0" lvl="0" indent="-273050" algn="l" rtl="0">
              <a:spcBef>
                <a:spcPts val="0"/>
              </a:spcBef>
              <a:spcAft>
                <a:spcPts val="0"/>
              </a:spcAft>
              <a:buClr>
                <a:srgbClr val="004C97"/>
              </a:buClr>
              <a:buSzPts val="1600"/>
              <a:buChar char="•"/>
            </a:pPr>
            <a:r>
              <a:rPr lang="en" sz="1600">
                <a:solidFill>
                  <a:srgbClr val="004C97"/>
                </a:solidFill>
              </a:rPr>
              <a:t>Reading: </a:t>
            </a:r>
            <a:r>
              <a:rPr lang="en" sz="1600" b="1">
                <a:solidFill>
                  <a:srgbClr val="004C97"/>
                </a:solidFill>
              </a:rPr>
              <a:t>106</a:t>
            </a:r>
            <a:endParaRPr sz="1600" b="1">
              <a:solidFill>
                <a:srgbClr val="004C97"/>
              </a:solidFill>
            </a:endParaRPr>
          </a:p>
          <a:p>
            <a:pPr marL="285750" marR="0" lvl="0" indent="-273050" algn="l" rtl="0">
              <a:spcBef>
                <a:spcPts val="0"/>
              </a:spcBef>
              <a:spcAft>
                <a:spcPts val="0"/>
              </a:spcAft>
              <a:buClr>
                <a:srgbClr val="004C97"/>
              </a:buClr>
              <a:buSzPts val="1600"/>
              <a:buChar char="•"/>
            </a:pPr>
            <a:r>
              <a:rPr lang="en" sz="1600">
                <a:solidFill>
                  <a:srgbClr val="004C97"/>
                </a:solidFill>
              </a:rPr>
              <a:t>Math: </a:t>
            </a:r>
            <a:r>
              <a:rPr lang="en" sz="1600" b="1">
                <a:solidFill>
                  <a:srgbClr val="004C97"/>
                </a:solidFill>
              </a:rPr>
              <a:t>115</a:t>
            </a:r>
            <a:endParaRPr sz="1600" b="1">
              <a:solidFill>
                <a:srgbClr val="004C97"/>
              </a:solidFill>
            </a:endParaRPr>
          </a:p>
          <a:p>
            <a:pPr marL="285750" marR="0" lvl="0" indent="-273050" algn="l" rtl="0">
              <a:spcBef>
                <a:spcPts val="0"/>
              </a:spcBef>
              <a:spcAft>
                <a:spcPts val="0"/>
              </a:spcAft>
              <a:buClr>
                <a:srgbClr val="004C97"/>
              </a:buClr>
              <a:buSzPts val="1600"/>
              <a:buChar char="•"/>
            </a:pPr>
            <a:r>
              <a:rPr lang="en" sz="1600">
                <a:solidFill>
                  <a:srgbClr val="004C97"/>
                </a:solidFill>
              </a:rPr>
              <a:t>English: </a:t>
            </a:r>
            <a:r>
              <a:rPr lang="en" sz="1600" b="1">
                <a:solidFill>
                  <a:srgbClr val="004C97"/>
                </a:solidFill>
              </a:rPr>
              <a:t>103</a:t>
            </a:r>
            <a:endParaRPr sz="1600">
              <a:solidFill>
                <a:srgbClr val="004C97"/>
              </a:solidFill>
              <a:latin typeface="Calibri"/>
              <a:ea typeface="Calibri"/>
              <a:cs typeface="Calibri"/>
              <a:sym typeface="Calibri"/>
            </a:endParaRPr>
          </a:p>
        </p:txBody>
      </p:sp>
      <p:sp>
        <p:nvSpPr>
          <p:cNvPr id="301" name="Google Shape;301;p56"/>
          <p:cNvSpPr txBox="1"/>
          <p:nvPr/>
        </p:nvSpPr>
        <p:spPr>
          <a:xfrm>
            <a:off x="1017502" y="2685000"/>
            <a:ext cx="1881000" cy="290400"/>
          </a:xfrm>
          <a:prstGeom prst="rect">
            <a:avLst/>
          </a:prstGeom>
          <a:noFill/>
          <a:ln>
            <a:noFill/>
          </a:ln>
        </p:spPr>
        <p:txBody>
          <a:bodyPr spcFirstLastPara="1" wrap="square" lIns="0" tIns="0" rIns="0" bIns="0" anchor="t" anchorCtr="0">
            <a:noAutofit/>
          </a:bodyPr>
          <a:lstStyle/>
          <a:p>
            <a:pPr marL="0" lvl="0" indent="0" algn="l" rtl="0">
              <a:lnSpc>
                <a:spcPct val="70000"/>
              </a:lnSpc>
              <a:spcBef>
                <a:spcPts val="0"/>
              </a:spcBef>
              <a:spcAft>
                <a:spcPts val="0"/>
              </a:spcAft>
              <a:buNone/>
            </a:pPr>
            <a:r>
              <a:rPr lang="en" sz="1800" b="1">
                <a:solidFill>
                  <a:srgbClr val="009CDE"/>
                </a:solidFill>
              </a:rPr>
              <a:t>SAT</a:t>
            </a:r>
            <a:endParaRPr sz="1800" b="1">
              <a:solidFill>
                <a:srgbClr val="009CDE"/>
              </a:solidFill>
            </a:endParaRPr>
          </a:p>
        </p:txBody>
      </p:sp>
      <p:sp>
        <p:nvSpPr>
          <p:cNvPr id="302" name="Google Shape;302;p56"/>
          <p:cNvSpPr txBox="1"/>
          <p:nvPr/>
        </p:nvSpPr>
        <p:spPr>
          <a:xfrm>
            <a:off x="4006777" y="2686175"/>
            <a:ext cx="1568700" cy="290400"/>
          </a:xfrm>
          <a:prstGeom prst="rect">
            <a:avLst/>
          </a:prstGeom>
          <a:noFill/>
          <a:ln>
            <a:noFill/>
          </a:ln>
        </p:spPr>
        <p:txBody>
          <a:bodyPr spcFirstLastPara="1" wrap="square" lIns="0" tIns="0" rIns="0" bIns="0" anchor="t" anchorCtr="0">
            <a:noAutofit/>
          </a:bodyPr>
          <a:lstStyle/>
          <a:p>
            <a:pPr marL="0" lvl="0" indent="0" algn="l" rtl="0">
              <a:lnSpc>
                <a:spcPct val="70000"/>
              </a:lnSpc>
              <a:spcBef>
                <a:spcPts val="0"/>
              </a:spcBef>
              <a:spcAft>
                <a:spcPts val="0"/>
              </a:spcAft>
              <a:buNone/>
            </a:pPr>
            <a:r>
              <a:rPr lang="en" sz="1800" b="1">
                <a:solidFill>
                  <a:srgbClr val="009CDE"/>
                </a:solidFill>
              </a:rPr>
              <a:t>ACT</a:t>
            </a:r>
            <a:endParaRPr sz="1800" b="1">
              <a:solidFill>
                <a:srgbClr val="009CDE"/>
              </a:solidFill>
            </a:endParaRPr>
          </a:p>
        </p:txBody>
      </p:sp>
      <p:sp>
        <p:nvSpPr>
          <p:cNvPr id="303" name="Google Shape;303;p56"/>
          <p:cNvSpPr txBox="1"/>
          <p:nvPr/>
        </p:nvSpPr>
        <p:spPr>
          <a:xfrm>
            <a:off x="6066852" y="2686175"/>
            <a:ext cx="1210800" cy="290400"/>
          </a:xfrm>
          <a:prstGeom prst="rect">
            <a:avLst/>
          </a:prstGeom>
          <a:noFill/>
          <a:ln>
            <a:noFill/>
          </a:ln>
        </p:spPr>
        <p:txBody>
          <a:bodyPr spcFirstLastPara="1" wrap="square" lIns="0" tIns="0" rIns="0" bIns="0" anchor="t" anchorCtr="0">
            <a:noAutofit/>
          </a:bodyPr>
          <a:lstStyle/>
          <a:p>
            <a:pPr marL="0" lvl="0" indent="0" algn="l" rtl="0">
              <a:lnSpc>
                <a:spcPct val="70000"/>
              </a:lnSpc>
              <a:spcBef>
                <a:spcPts val="0"/>
              </a:spcBef>
              <a:spcAft>
                <a:spcPts val="0"/>
              </a:spcAft>
              <a:buNone/>
            </a:pPr>
            <a:r>
              <a:rPr lang="en" sz="1800" b="1">
                <a:solidFill>
                  <a:srgbClr val="009CDE"/>
                </a:solidFill>
              </a:rPr>
              <a:t>PERT</a:t>
            </a:r>
            <a:endParaRPr sz="1800" b="1">
              <a:solidFill>
                <a:srgbClr val="009CDE"/>
              </a:solidFill>
            </a:endParaRPr>
          </a:p>
        </p:txBody>
      </p:sp>
      <p:pic>
        <p:nvPicPr>
          <p:cNvPr id="304" name="Google Shape;304;p56"/>
          <p:cNvPicPr preferRelativeResize="0"/>
          <p:nvPr/>
        </p:nvPicPr>
        <p:blipFill>
          <a:blip r:embed="rId3">
            <a:alphaModFix/>
          </a:blip>
          <a:stretch>
            <a:fillRect/>
          </a:stretch>
        </p:blipFill>
        <p:spPr>
          <a:xfrm rot="-5400000">
            <a:off x="3241134" y="3190738"/>
            <a:ext cx="1226076" cy="13789"/>
          </a:xfrm>
          <a:prstGeom prst="rect">
            <a:avLst/>
          </a:prstGeom>
          <a:noFill/>
          <a:ln>
            <a:noFill/>
          </a:ln>
        </p:spPr>
      </p:pic>
      <p:pic>
        <p:nvPicPr>
          <p:cNvPr id="305" name="Google Shape;305;p56"/>
          <p:cNvPicPr preferRelativeResize="0"/>
          <p:nvPr/>
        </p:nvPicPr>
        <p:blipFill>
          <a:blip r:embed="rId3">
            <a:alphaModFix/>
          </a:blip>
          <a:stretch>
            <a:fillRect/>
          </a:stretch>
        </p:blipFill>
        <p:spPr>
          <a:xfrm rot="-5400000">
            <a:off x="5251795" y="3190738"/>
            <a:ext cx="1226076" cy="1378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grpSp>
        <p:nvGrpSpPr>
          <p:cNvPr id="310" name="Google Shape;310;p57"/>
          <p:cNvGrpSpPr/>
          <p:nvPr/>
        </p:nvGrpSpPr>
        <p:grpSpPr>
          <a:xfrm>
            <a:off x="4916123" y="500800"/>
            <a:ext cx="3709951" cy="3406650"/>
            <a:chOff x="-541214" y="1189988"/>
            <a:chExt cx="4088100" cy="3406650"/>
          </a:xfrm>
        </p:grpSpPr>
        <p:sp>
          <p:nvSpPr>
            <p:cNvPr id="311" name="Google Shape;311;p57"/>
            <p:cNvSpPr/>
            <p:nvPr/>
          </p:nvSpPr>
          <p:spPr>
            <a:xfrm>
              <a:off x="-541214" y="1189988"/>
              <a:ext cx="4088100" cy="669000"/>
            </a:xfrm>
            <a:prstGeom prst="homePlate">
              <a:avLst>
                <a:gd name="adj" fmla="val 50000"/>
              </a:avLst>
            </a:prstGeom>
            <a:solidFill>
              <a:srgbClr val="00ABC8"/>
            </a:solidFill>
            <a:ln>
              <a:noFill/>
            </a:ln>
          </p:spPr>
          <p:txBody>
            <a:bodyPr spcFirstLastPara="1" wrap="square" lIns="91425" tIns="91425" rIns="91425" bIns="91425" anchor="ctr" anchorCtr="0">
              <a:noAutofit/>
            </a:bodyPr>
            <a:lstStyle/>
            <a:p>
              <a:pPr marL="914400" lvl="0" indent="0" algn="l" rtl="0">
                <a:spcBef>
                  <a:spcPts val="0"/>
                </a:spcBef>
                <a:spcAft>
                  <a:spcPts val="0"/>
                </a:spcAft>
                <a:buNone/>
              </a:pPr>
              <a:r>
                <a:rPr lang="en" sz="2500" b="1">
                  <a:solidFill>
                    <a:srgbClr val="FFFFFF"/>
                  </a:solidFill>
                  <a:latin typeface="Arial Black"/>
                  <a:ea typeface="Arial Black"/>
                  <a:cs typeface="Arial Black"/>
                  <a:sym typeface="Arial Black"/>
                </a:rPr>
                <a:t>Step Two</a:t>
              </a:r>
              <a:endParaRPr sz="2500" b="1">
                <a:solidFill>
                  <a:srgbClr val="FFFFFF"/>
                </a:solidFill>
                <a:latin typeface="Arial Black"/>
                <a:ea typeface="Arial Black"/>
                <a:cs typeface="Arial Black"/>
                <a:sym typeface="Arial Black"/>
              </a:endParaRPr>
            </a:p>
          </p:txBody>
        </p:sp>
        <p:sp>
          <p:nvSpPr>
            <p:cNvPr id="312" name="Google Shape;312;p57"/>
            <p:cNvSpPr txBox="1"/>
            <p:nvPr/>
          </p:nvSpPr>
          <p:spPr>
            <a:xfrm>
              <a:off x="-67906" y="1980938"/>
              <a:ext cx="3400800" cy="26157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0"/>
                </a:spcBef>
                <a:spcAft>
                  <a:spcPts val="400"/>
                </a:spcAft>
                <a:buNone/>
              </a:pPr>
              <a:r>
                <a:rPr lang="en" sz="2400">
                  <a:solidFill>
                    <a:srgbClr val="004C97"/>
                  </a:solidFill>
                </a:rPr>
                <a:t>Complete and submit the dual enrollment application.</a:t>
              </a:r>
              <a:endParaRPr sz="2400">
                <a:solidFill>
                  <a:srgbClr val="004C97"/>
                </a:solidFill>
              </a:endParaRPr>
            </a:p>
          </p:txBody>
        </p:sp>
      </p:grpSp>
      <p:pic>
        <p:nvPicPr>
          <p:cNvPr id="313" name="Google Shape;313;p57"/>
          <p:cNvPicPr preferRelativeResize="0"/>
          <p:nvPr/>
        </p:nvPicPr>
        <p:blipFill>
          <a:blip r:embed="rId3">
            <a:alphaModFix/>
          </a:blip>
          <a:stretch>
            <a:fillRect/>
          </a:stretch>
        </p:blipFill>
        <p:spPr>
          <a:xfrm>
            <a:off x="4903000" y="1125400"/>
            <a:ext cx="3542226" cy="47125"/>
          </a:xfrm>
          <a:prstGeom prst="rect">
            <a:avLst/>
          </a:prstGeom>
          <a:noFill/>
          <a:ln>
            <a:noFill/>
          </a:ln>
        </p:spPr>
      </p:pic>
      <p:pic>
        <p:nvPicPr>
          <p:cNvPr id="314" name="Google Shape;314;p57"/>
          <p:cNvPicPr preferRelativeResize="0"/>
          <p:nvPr/>
        </p:nvPicPr>
        <p:blipFill>
          <a:blip r:embed="rId3">
            <a:alphaModFix/>
          </a:blip>
          <a:stretch>
            <a:fillRect/>
          </a:stretch>
        </p:blipFill>
        <p:spPr>
          <a:xfrm rot="-5400000">
            <a:off x="2284516" y="2541813"/>
            <a:ext cx="5203374" cy="59849"/>
          </a:xfrm>
          <a:prstGeom prst="rect">
            <a:avLst/>
          </a:prstGeom>
          <a:noFill/>
          <a:ln>
            <a:noFill/>
          </a:ln>
        </p:spPr>
      </p:pic>
      <p:sp>
        <p:nvSpPr>
          <p:cNvPr id="315" name="Google Shape;315;p57"/>
          <p:cNvSpPr/>
          <p:nvPr/>
        </p:nvSpPr>
        <p:spPr>
          <a:xfrm rot="-2700000">
            <a:off x="8251787" y="986055"/>
            <a:ext cx="584212" cy="325835"/>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6" name="Google Shape;316;p57"/>
          <p:cNvPicPr preferRelativeResize="0"/>
          <p:nvPr/>
        </p:nvPicPr>
        <p:blipFill rotWithShape="1">
          <a:blip r:embed="rId4">
            <a:alphaModFix/>
          </a:blip>
          <a:srcRect l="1705" r="27817"/>
          <a:stretch/>
        </p:blipFill>
        <p:spPr>
          <a:xfrm>
            <a:off x="0" y="-29925"/>
            <a:ext cx="4856275" cy="5203376"/>
          </a:xfrm>
          <a:prstGeom prst="rect">
            <a:avLst/>
          </a:prstGeom>
          <a:noFill/>
          <a:ln>
            <a:noFill/>
          </a:ln>
        </p:spPr>
      </p:pic>
      <p:pic>
        <p:nvPicPr>
          <p:cNvPr id="317" name="Google Shape;317;p57"/>
          <p:cNvPicPr preferRelativeResize="0"/>
          <p:nvPr/>
        </p:nvPicPr>
        <p:blipFill>
          <a:blip r:embed="rId5">
            <a:alphaModFix/>
          </a:blip>
          <a:stretch>
            <a:fillRect/>
          </a:stretch>
        </p:blipFill>
        <p:spPr>
          <a:xfrm>
            <a:off x="6186597" y="3384688"/>
            <a:ext cx="1071850" cy="1071850"/>
          </a:xfrm>
          <a:prstGeom prst="rect">
            <a:avLst/>
          </a:prstGeom>
          <a:noFill/>
          <a:ln>
            <a:noFill/>
          </a:ln>
        </p:spPr>
      </p:pic>
      <p:sp>
        <p:nvSpPr>
          <p:cNvPr id="318" name="Google Shape;318;p57"/>
          <p:cNvSpPr txBox="1"/>
          <p:nvPr/>
        </p:nvSpPr>
        <p:spPr>
          <a:xfrm>
            <a:off x="5863590" y="4601395"/>
            <a:ext cx="2068500" cy="346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sz="1600" b="1">
                <a:solidFill>
                  <a:srgbClr val="004C97"/>
                </a:solidFill>
                <a:latin typeface="Arial Black"/>
                <a:ea typeface="Arial Black"/>
                <a:cs typeface="Arial Black"/>
                <a:sym typeface="Arial Black"/>
              </a:rPr>
              <a:t>uwf.edu/DEApply</a:t>
            </a:r>
            <a:endParaRPr sz="1600" b="1">
              <a:solidFill>
                <a:srgbClr val="004C97"/>
              </a:solidFill>
              <a:latin typeface="Arial Black"/>
              <a:ea typeface="Arial Black"/>
              <a:cs typeface="Arial Black"/>
              <a:sym typeface="Arial Black"/>
            </a:endParaRPr>
          </a:p>
        </p:txBody>
      </p:sp>
      <p:pic>
        <p:nvPicPr>
          <p:cNvPr id="319" name="Google Shape;319;p57"/>
          <p:cNvPicPr preferRelativeResize="0"/>
          <p:nvPr/>
        </p:nvPicPr>
        <p:blipFill>
          <a:blip r:embed="rId6">
            <a:alphaModFix/>
          </a:blip>
          <a:stretch>
            <a:fillRect/>
          </a:stretch>
        </p:blipFill>
        <p:spPr>
          <a:xfrm flipH="1">
            <a:off x="5440342" y="4509898"/>
            <a:ext cx="357150" cy="346325"/>
          </a:xfrm>
          <a:prstGeom prst="rect">
            <a:avLst/>
          </a:prstGeom>
          <a:noFill/>
          <a:ln>
            <a:noFill/>
          </a:ln>
        </p:spPr>
      </p:pic>
      <p:sp>
        <p:nvSpPr>
          <p:cNvPr id="320" name="Google Shape;320;p57"/>
          <p:cNvSpPr txBox="1"/>
          <p:nvPr/>
        </p:nvSpPr>
        <p:spPr>
          <a:xfrm>
            <a:off x="5428250" y="2660275"/>
            <a:ext cx="3297600" cy="484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sz="1600" b="1">
                <a:solidFill>
                  <a:srgbClr val="004C97"/>
                </a:solidFill>
                <a:latin typeface="Arial Black"/>
                <a:ea typeface="Arial Black"/>
                <a:cs typeface="Arial Black"/>
                <a:sym typeface="Arial Black"/>
              </a:rPr>
              <a:t>Do not register with your school-assigned email. </a:t>
            </a:r>
            <a:endParaRPr sz="1600" b="1">
              <a:solidFill>
                <a:srgbClr val="004C97"/>
              </a:solidFill>
              <a:latin typeface="Arial Black"/>
              <a:ea typeface="Arial Black"/>
              <a:cs typeface="Arial Black"/>
              <a:sym typeface="Arial Black"/>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grpSp>
        <p:nvGrpSpPr>
          <p:cNvPr id="325" name="Google Shape;325;p58"/>
          <p:cNvGrpSpPr/>
          <p:nvPr/>
        </p:nvGrpSpPr>
        <p:grpSpPr>
          <a:xfrm>
            <a:off x="4916123" y="805600"/>
            <a:ext cx="3709951" cy="3482850"/>
            <a:chOff x="-541214" y="1189988"/>
            <a:chExt cx="4088100" cy="3482850"/>
          </a:xfrm>
        </p:grpSpPr>
        <p:sp>
          <p:nvSpPr>
            <p:cNvPr id="326" name="Google Shape;326;p58"/>
            <p:cNvSpPr/>
            <p:nvPr/>
          </p:nvSpPr>
          <p:spPr>
            <a:xfrm>
              <a:off x="-541214" y="1189988"/>
              <a:ext cx="4088100" cy="669000"/>
            </a:xfrm>
            <a:prstGeom prst="homePlate">
              <a:avLst>
                <a:gd name="adj" fmla="val 50000"/>
              </a:avLst>
            </a:prstGeom>
            <a:solidFill>
              <a:srgbClr val="009CDE"/>
            </a:solidFill>
            <a:ln>
              <a:noFill/>
            </a:ln>
          </p:spPr>
          <p:txBody>
            <a:bodyPr spcFirstLastPara="1" wrap="square" lIns="91425" tIns="91425" rIns="91425" bIns="91425" anchor="ctr" anchorCtr="0">
              <a:noAutofit/>
            </a:bodyPr>
            <a:lstStyle/>
            <a:p>
              <a:pPr marL="742950" lvl="0" indent="0" algn="l" rtl="0">
                <a:spcBef>
                  <a:spcPts val="0"/>
                </a:spcBef>
                <a:spcAft>
                  <a:spcPts val="0"/>
                </a:spcAft>
                <a:buNone/>
              </a:pPr>
              <a:r>
                <a:rPr lang="en" sz="2400" b="1">
                  <a:solidFill>
                    <a:srgbClr val="FFFFFF"/>
                  </a:solidFill>
                  <a:latin typeface="Arial Black"/>
                  <a:ea typeface="Arial Black"/>
                  <a:cs typeface="Arial Black"/>
                  <a:sym typeface="Arial Black"/>
                </a:rPr>
                <a:t>Step Three</a:t>
              </a:r>
              <a:endParaRPr sz="2400" b="1">
                <a:solidFill>
                  <a:srgbClr val="FFFFFF"/>
                </a:solidFill>
                <a:latin typeface="Arial Black"/>
                <a:ea typeface="Arial Black"/>
                <a:cs typeface="Arial Black"/>
                <a:sym typeface="Arial Black"/>
              </a:endParaRPr>
            </a:p>
          </p:txBody>
        </p:sp>
        <p:sp>
          <p:nvSpPr>
            <p:cNvPr id="327" name="Google Shape;327;p58"/>
            <p:cNvSpPr txBox="1"/>
            <p:nvPr/>
          </p:nvSpPr>
          <p:spPr>
            <a:xfrm>
              <a:off x="-141350" y="2057138"/>
              <a:ext cx="3576300" cy="26157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0"/>
                </a:spcBef>
                <a:spcAft>
                  <a:spcPts val="400"/>
                </a:spcAft>
                <a:buNone/>
              </a:pPr>
              <a:r>
                <a:rPr lang="en" sz="2400">
                  <a:solidFill>
                    <a:srgbClr val="004C97"/>
                  </a:solidFill>
                </a:rPr>
                <a:t>Complete the dual enrollment approval form each semester and course change.</a:t>
              </a:r>
              <a:endParaRPr sz="2400">
                <a:solidFill>
                  <a:srgbClr val="004C97"/>
                </a:solidFill>
              </a:endParaRPr>
            </a:p>
          </p:txBody>
        </p:sp>
      </p:grpSp>
      <p:pic>
        <p:nvPicPr>
          <p:cNvPr id="328" name="Google Shape;328;p58"/>
          <p:cNvPicPr preferRelativeResize="0"/>
          <p:nvPr/>
        </p:nvPicPr>
        <p:blipFill>
          <a:blip r:embed="rId3">
            <a:alphaModFix/>
          </a:blip>
          <a:stretch>
            <a:fillRect/>
          </a:stretch>
        </p:blipFill>
        <p:spPr>
          <a:xfrm>
            <a:off x="4903000" y="1430200"/>
            <a:ext cx="3542226" cy="47125"/>
          </a:xfrm>
          <a:prstGeom prst="rect">
            <a:avLst/>
          </a:prstGeom>
          <a:noFill/>
          <a:ln>
            <a:noFill/>
          </a:ln>
        </p:spPr>
      </p:pic>
      <p:pic>
        <p:nvPicPr>
          <p:cNvPr id="329" name="Google Shape;329;p58"/>
          <p:cNvPicPr preferRelativeResize="0"/>
          <p:nvPr/>
        </p:nvPicPr>
        <p:blipFill>
          <a:blip r:embed="rId3">
            <a:alphaModFix/>
          </a:blip>
          <a:stretch>
            <a:fillRect/>
          </a:stretch>
        </p:blipFill>
        <p:spPr>
          <a:xfrm rot="-5400000">
            <a:off x="2284516" y="2541813"/>
            <a:ext cx="5203374" cy="59849"/>
          </a:xfrm>
          <a:prstGeom prst="rect">
            <a:avLst/>
          </a:prstGeom>
          <a:noFill/>
          <a:ln>
            <a:noFill/>
          </a:ln>
        </p:spPr>
      </p:pic>
      <p:sp>
        <p:nvSpPr>
          <p:cNvPr id="330" name="Google Shape;330;p58"/>
          <p:cNvSpPr/>
          <p:nvPr/>
        </p:nvSpPr>
        <p:spPr>
          <a:xfrm rot="-2700000">
            <a:off x="8251787" y="1290855"/>
            <a:ext cx="584212" cy="325835"/>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1" name="Google Shape;331;p58"/>
          <p:cNvPicPr preferRelativeResize="0"/>
          <p:nvPr/>
        </p:nvPicPr>
        <p:blipFill rotWithShape="1">
          <a:blip r:embed="rId4">
            <a:alphaModFix/>
          </a:blip>
          <a:srcRect l="27808" r="19082"/>
          <a:stretch/>
        </p:blipFill>
        <p:spPr>
          <a:xfrm>
            <a:off x="-56531" y="-24725"/>
            <a:ext cx="4912805" cy="5203375"/>
          </a:xfrm>
          <a:prstGeom prst="rect">
            <a:avLst/>
          </a:prstGeom>
          <a:noFill/>
          <a:ln>
            <a:noFill/>
          </a:ln>
        </p:spPr>
      </p:pic>
      <p:sp>
        <p:nvSpPr>
          <p:cNvPr id="332" name="Google Shape;332;p58"/>
          <p:cNvSpPr txBox="1"/>
          <p:nvPr/>
        </p:nvSpPr>
        <p:spPr>
          <a:xfrm>
            <a:off x="5799790" y="3656920"/>
            <a:ext cx="2068500" cy="346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sz="1600" b="1">
                <a:solidFill>
                  <a:srgbClr val="004C97"/>
                </a:solidFill>
                <a:latin typeface="Arial Black"/>
                <a:ea typeface="Arial Black"/>
                <a:cs typeface="Arial Black"/>
                <a:sym typeface="Arial Black"/>
              </a:rPr>
              <a:t>uwf.edu/DE</a:t>
            </a:r>
            <a:endParaRPr sz="1600" b="1">
              <a:solidFill>
                <a:srgbClr val="004C97"/>
              </a:solidFill>
              <a:latin typeface="Arial Black"/>
              <a:ea typeface="Arial Black"/>
              <a:cs typeface="Arial Black"/>
              <a:sym typeface="Arial Black"/>
            </a:endParaRPr>
          </a:p>
        </p:txBody>
      </p:sp>
      <p:pic>
        <p:nvPicPr>
          <p:cNvPr id="333" name="Google Shape;333;p58"/>
          <p:cNvPicPr preferRelativeResize="0"/>
          <p:nvPr/>
        </p:nvPicPr>
        <p:blipFill>
          <a:blip r:embed="rId5">
            <a:alphaModFix/>
          </a:blip>
          <a:stretch>
            <a:fillRect/>
          </a:stretch>
        </p:blipFill>
        <p:spPr>
          <a:xfrm flipH="1">
            <a:off x="5376542" y="3565423"/>
            <a:ext cx="357150" cy="3463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pic>
        <p:nvPicPr>
          <p:cNvPr id="338" name="Google Shape;338;p59"/>
          <p:cNvPicPr preferRelativeResize="0"/>
          <p:nvPr/>
        </p:nvPicPr>
        <p:blipFill>
          <a:blip r:embed="rId3">
            <a:alphaModFix/>
          </a:blip>
          <a:stretch>
            <a:fillRect/>
          </a:stretch>
        </p:blipFill>
        <p:spPr>
          <a:xfrm>
            <a:off x="0" y="0"/>
            <a:ext cx="9143997" cy="5143522"/>
          </a:xfrm>
          <a:prstGeom prst="rect">
            <a:avLst/>
          </a:prstGeom>
          <a:noFill/>
          <a:ln>
            <a:noFill/>
          </a:ln>
        </p:spPr>
      </p:pic>
      <p:sp>
        <p:nvSpPr>
          <p:cNvPr id="339" name="Google Shape;339;p59"/>
          <p:cNvSpPr txBox="1"/>
          <p:nvPr/>
        </p:nvSpPr>
        <p:spPr>
          <a:xfrm>
            <a:off x="819925" y="2013300"/>
            <a:ext cx="7118700" cy="5970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None/>
            </a:pPr>
            <a:r>
              <a:rPr lang="en" sz="4600" b="1">
                <a:solidFill>
                  <a:srgbClr val="FFFFFF"/>
                </a:solidFill>
                <a:latin typeface="Arial Black"/>
                <a:ea typeface="Arial Black"/>
                <a:cs typeface="Arial Black"/>
                <a:sym typeface="Arial Black"/>
              </a:rPr>
              <a:t>Communications</a:t>
            </a:r>
            <a:endParaRPr sz="1900" b="1" i="1">
              <a:solidFill>
                <a:srgbClr val="FFFFFF"/>
              </a:solidFill>
              <a:latin typeface="Arial Black"/>
              <a:ea typeface="Arial Black"/>
              <a:cs typeface="Arial Black"/>
              <a:sym typeface="Arial Black"/>
            </a:endParaRPr>
          </a:p>
        </p:txBody>
      </p:sp>
      <p:pic>
        <p:nvPicPr>
          <p:cNvPr id="340" name="Google Shape;340;p59"/>
          <p:cNvPicPr preferRelativeResize="0"/>
          <p:nvPr/>
        </p:nvPicPr>
        <p:blipFill rotWithShape="1">
          <a:blip r:embed="rId4">
            <a:alphaModFix/>
          </a:blip>
          <a:srcRect l="49528"/>
          <a:stretch/>
        </p:blipFill>
        <p:spPr>
          <a:xfrm rot="5400000">
            <a:off x="1254253" y="2231710"/>
            <a:ext cx="45722" cy="914400"/>
          </a:xfrm>
          <a:prstGeom prst="rect">
            <a:avLst/>
          </a:prstGeom>
          <a:noFill/>
          <a:ln>
            <a:noFill/>
          </a:ln>
        </p:spPr>
      </p:pic>
      <p:sp>
        <p:nvSpPr>
          <p:cNvPr id="341" name="Google Shape;341;p59"/>
          <p:cNvSpPr txBox="1"/>
          <p:nvPr/>
        </p:nvSpPr>
        <p:spPr>
          <a:xfrm>
            <a:off x="1131600" y="2900925"/>
            <a:ext cx="4209300" cy="597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b="1">
                <a:solidFill>
                  <a:srgbClr val="FFFFFF"/>
                </a:solidFill>
                <a:latin typeface="Arial Black"/>
                <a:ea typeface="Arial Black"/>
                <a:cs typeface="Arial Black"/>
                <a:sym typeface="Arial Black"/>
              </a:rPr>
              <a:t>DualEnrollment@uwf.edu</a:t>
            </a:r>
            <a:endParaRPr b="1">
              <a:solidFill>
                <a:srgbClr val="FFFFFF"/>
              </a:solidFill>
              <a:latin typeface="Arial Black"/>
              <a:ea typeface="Arial Black"/>
              <a:cs typeface="Arial Black"/>
              <a:sym typeface="Arial Black"/>
            </a:endParaRPr>
          </a:p>
        </p:txBody>
      </p:sp>
      <p:pic>
        <p:nvPicPr>
          <p:cNvPr id="342" name="Google Shape;342;p59"/>
          <p:cNvPicPr preferRelativeResize="0"/>
          <p:nvPr/>
        </p:nvPicPr>
        <p:blipFill>
          <a:blip r:embed="rId5">
            <a:alphaModFix/>
          </a:blip>
          <a:stretch>
            <a:fillRect/>
          </a:stretch>
        </p:blipFill>
        <p:spPr>
          <a:xfrm flipH="1">
            <a:off x="743721" y="2815662"/>
            <a:ext cx="353377" cy="35337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60"/>
          <p:cNvSpPr txBox="1">
            <a:spLocks noGrp="1"/>
          </p:cNvSpPr>
          <p:nvPr>
            <p:ph type="title" idx="4294967295"/>
          </p:nvPr>
        </p:nvSpPr>
        <p:spPr>
          <a:xfrm>
            <a:off x="297550" y="672300"/>
            <a:ext cx="5317800" cy="704400"/>
          </a:xfrm>
          <a:prstGeom prst="rect">
            <a:avLst/>
          </a:prstGeom>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4100" b="1">
                <a:solidFill>
                  <a:srgbClr val="009CDE"/>
                </a:solidFill>
                <a:latin typeface="Arial Black"/>
                <a:ea typeface="Arial Black"/>
                <a:cs typeface="Arial Black"/>
                <a:sym typeface="Arial Black"/>
              </a:rPr>
              <a:t>Communications</a:t>
            </a:r>
            <a:endParaRPr sz="1400" b="1" i="1">
              <a:solidFill>
                <a:srgbClr val="009CDE"/>
              </a:solidFill>
              <a:latin typeface="Arial Black"/>
              <a:ea typeface="Arial Black"/>
              <a:cs typeface="Arial Black"/>
              <a:sym typeface="Arial Black"/>
            </a:endParaRPr>
          </a:p>
        </p:txBody>
      </p:sp>
      <p:sp>
        <p:nvSpPr>
          <p:cNvPr id="348" name="Google Shape;348;p60"/>
          <p:cNvSpPr txBox="1"/>
          <p:nvPr/>
        </p:nvSpPr>
        <p:spPr>
          <a:xfrm>
            <a:off x="370875" y="1578200"/>
            <a:ext cx="5130900" cy="2344800"/>
          </a:xfrm>
          <a:prstGeom prst="rect">
            <a:avLst/>
          </a:prstGeom>
          <a:noFill/>
          <a:ln>
            <a:noFill/>
          </a:ln>
        </p:spPr>
        <p:txBody>
          <a:bodyPr spcFirstLastPara="1" wrap="square" lIns="91425" tIns="45700" rIns="91425" bIns="45700" anchor="t" anchorCtr="0">
            <a:noAutofit/>
          </a:bodyPr>
          <a:lstStyle/>
          <a:p>
            <a:pPr marL="0" lvl="0" indent="0" algn="l" rtl="0">
              <a:lnSpc>
                <a:spcPct val="112000"/>
              </a:lnSpc>
              <a:spcBef>
                <a:spcPts val="800"/>
              </a:spcBef>
              <a:spcAft>
                <a:spcPts val="0"/>
              </a:spcAft>
              <a:buNone/>
            </a:pPr>
            <a:r>
              <a:rPr lang="en" sz="2200" b="1">
                <a:solidFill>
                  <a:srgbClr val="004C97"/>
                </a:solidFill>
              </a:rPr>
              <a:t>You will be contacted when:</a:t>
            </a:r>
            <a:endParaRPr sz="2200" b="1">
              <a:solidFill>
                <a:srgbClr val="004C97"/>
              </a:solidFill>
            </a:endParaRPr>
          </a:p>
          <a:p>
            <a:pPr marL="457200" lvl="0" indent="-361950" algn="l" rtl="0">
              <a:lnSpc>
                <a:spcPct val="115000"/>
              </a:lnSpc>
              <a:spcBef>
                <a:spcPts val="800"/>
              </a:spcBef>
              <a:spcAft>
                <a:spcPts val="0"/>
              </a:spcAft>
              <a:buClr>
                <a:srgbClr val="004C97"/>
              </a:buClr>
              <a:buSzPts val="2100"/>
              <a:buChar char="●"/>
            </a:pPr>
            <a:r>
              <a:rPr lang="en" sz="2100">
                <a:solidFill>
                  <a:srgbClr val="004C97"/>
                </a:solidFill>
              </a:rPr>
              <a:t>Your application has been processed.</a:t>
            </a:r>
            <a:endParaRPr sz="2100">
              <a:solidFill>
                <a:srgbClr val="004C97"/>
              </a:solidFill>
            </a:endParaRPr>
          </a:p>
          <a:p>
            <a:pPr marL="457200" lvl="0" indent="-361950" algn="l" rtl="0">
              <a:lnSpc>
                <a:spcPct val="115000"/>
              </a:lnSpc>
              <a:spcBef>
                <a:spcPts val="0"/>
              </a:spcBef>
              <a:spcAft>
                <a:spcPts val="0"/>
              </a:spcAft>
              <a:buClr>
                <a:srgbClr val="004C97"/>
              </a:buClr>
              <a:buSzPts val="2100"/>
              <a:buChar char="●"/>
            </a:pPr>
            <a:r>
              <a:rPr lang="en" sz="2100">
                <a:solidFill>
                  <a:srgbClr val="004C97"/>
                </a:solidFill>
              </a:rPr>
              <a:t>Your approval form has been received and processed. </a:t>
            </a:r>
            <a:endParaRPr sz="2100">
              <a:solidFill>
                <a:srgbClr val="004C97"/>
              </a:solidFill>
            </a:endParaRPr>
          </a:p>
          <a:p>
            <a:pPr marL="457200" lvl="0" indent="-361950" algn="l" rtl="0">
              <a:lnSpc>
                <a:spcPct val="115000"/>
              </a:lnSpc>
              <a:spcBef>
                <a:spcPts val="0"/>
              </a:spcBef>
              <a:spcAft>
                <a:spcPts val="0"/>
              </a:spcAft>
              <a:buClr>
                <a:srgbClr val="004C97"/>
              </a:buClr>
              <a:buSzPts val="2100"/>
              <a:buChar char="●"/>
            </a:pPr>
            <a:r>
              <a:rPr lang="en" sz="2100">
                <a:solidFill>
                  <a:srgbClr val="004C97"/>
                </a:solidFill>
              </a:rPr>
              <a:t>There are any outstanding issues.</a:t>
            </a:r>
            <a:endParaRPr sz="2100">
              <a:solidFill>
                <a:srgbClr val="004C97"/>
              </a:solidFill>
            </a:endParaRPr>
          </a:p>
        </p:txBody>
      </p:sp>
      <p:pic>
        <p:nvPicPr>
          <p:cNvPr id="349" name="Google Shape;349;p60"/>
          <p:cNvPicPr preferRelativeResize="0"/>
          <p:nvPr/>
        </p:nvPicPr>
        <p:blipFill>
          <a:blip r:embed="rId3">
            <a:alphaModFix/>
          </a:blip>
          <a:stretch>
            <a:fillRect/>
          </a:stretch>
        </p:blipFill>
        <p:spPr>
          <a:xfrm>
            <a:off x="297568" y="1331788"/>
            <a:ext cx="905257" cy="44888"/>
          </a:xfrm>
          <a:prstGeom prst="rect">
            <a:avLst/>
          </a:prstGeom>
          <a:noFill/>
          <a:ln>
            <a:noFill/>
          </a:ln>
        </p:spPr>
      </p:pic>
      <p:pic>
        <p:nvPicPr>
          <p:cNvPr id="350" name="Google Shape;350;p60"/>
          <p:cNvPicPr preferRelativeResize="0"/>
          <p:nvPr/>
        </p:nvPicPr>
        <p:blipFill rotWithShape="1">
          <a:blip r:embed="rId4">
            <a:alphaModFix/>
          </a:blip>
          <a:srcRect l="40820" r="22469"/>
          <a:stretch/>
        </p:blipFill>
        <p:spPr>
          <a:xfrm>
            <a:off x="5787323" y="-2775"/>
            <a:ext cx="3356674" cy="5143500"/>
          </a:xfrm>
          <a:prstGeom prst="rect">
            <a:avLst/>
          </a:prstGeom>
          <a:noFill/>
          <a:ln>
            <a:noFill/>
          </a:ln>
        </p:spPr>
      </p:pic>
      <p:pic>
        <p:nvPicPr>
          <p:cNvPr id="351" name="Google Shape;351;p60"/>
          <p:cNvPicPr preferRelativeResize="0"/>
          <p:nvPr/>
        </p:nvPicPr>
        <p:blipFill>
          <a:blip r:embed="rId3">
            <a:alphaModFix/>
          </a:blip>
          <a:stretch>
            <a:fillRect/>
          </a:stretch>
        </p:blipFill>
        <p:spPr>
          <a:xfrm rot="-5400000">
            <a:off x="3155716" y="2541826"/>
            <a:ext cx="5203374" cy="59849"/>
          </a:xfrm>
          <a:prstGeom prst="rect">
            <a:avLst/>
          </a:prstGeom>
          <a:noFill/>
          <a:ln>
            <a:noFill/>
          </a:ln>
        </p:spPr>
      </p:pic>
      <p:sp>
        <p:nvSpPr>
          <p:cNvPr id="352" name="Google Shape;352;p60"/>
          <p:cNvSpPr txBox="1"/>
          <p:nvPr/>
        </p:nvSpPr>
        <p:spPr>
          <a:xfrm>
            <a:off x="497750" y="4117525"/>
            <a:ext cx="4696800" cy="411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sz="1600">
                <a:solidFill>
                  <a:srgbClr val="004C97"/>
                </a:solidFill>
              </a:rPr>
              <a:t>Questions? Email </a:t>
            </a:r>
            <a:r>
              <a:rPr lang="en" sz="1600" b="1">
                <a:solidFill>
                  <a:srgbClr val="004C97"/>
                </a:solidFill>
                <a:latin typeface="Arial Black"/>
                <a:ea typeface="Arial Black"/>
                <a:cs typeface="Arial Black"/>
                <a:sym typeface="Arial Black"/>
              </a:rPr>
              <a:t>DualEnrollment@uwf.edu</a:t>
            </a:r>
            <a:endParaRPr sz="1600" b="1">
              <a:solidFill>
                <a:srgbClr val="004C97"/>
              </a:solidFill>
              <a:latin typeface="Arial Black"/>
              <a:ea typeface="Arial Black"/>
              <a:cs typeface="Arial Black"/>
              <a:sym typeface="Arial Black"/>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61"/>
          <p:cNvSpPr txBox="1"/>
          <p:nvPr/>
        </p:nvSpPr>
        <p:spPr>
          <a:xfrm>
            <a:off x="602375" y="1425800"/>
            <a:ext cx="4477200" cy="2935500"/>
          </a:xfrm>
          <a:prstGeom prst="rect">
            <a:avLst/>
          </a:prstGeom>
          <a:noFill/>
          <a:ln>
            <a:noFill/>
          </a:ln>
        </p:spPr>
        <p:txBody>
          <a:bodyPr spcFirstLastPara="1" wrap="square" lIns="91425" tIns="45700" rIns="91425" bIns="45700" anchor="t" anchorCtr="0">
            <a:noAutofit/>
          </a:bodyPr>
          <a:lstStyle/>
          <a:p>
            <a:pPr marL="0" lvl="0" indent="0" algn="l" rtl="0">
              <a:lnSpc>
                <a:spcPct val="112000"/>
              </a:lnSpc>
              <a:spcBef>
                <a:spcPts val="800"/>
              </a:spcBef>
              <a:spcAft>
                <a:spcPts val="0"/>
              </a:spcAft>
              <a:buNone/>
            </a:pPr>
            <a:r>
              <a:rPr lang="en" sz="2000">
                <a:solidFill>
                  <a:srgbClr val="004C97"/>
                </a:solidFill>
              </a:rPr>
              <a:t>Communication will be sent to the </a:t>
            </a:r>
            <a:r>
              <a:rPr lang="en" sz="2000" b="1">
                <a:solidFill>
                  <a:srgbClr val="004C97"/>
                </a:solidFill>
              </a:rPr>
              <a:t>email address used on your </a:t>
            </a:r>
            <a:br>
              <a:rPr lang="en" sz="2000" b="1">
                <a:solidFill>
                  <a:srgbClr val="004C97"/>
                </a:solidFill>
              </a:rPr>
            </a:br>
            <a:r>
              <a:rPr lang="en" sz="2000" b="1">
                <a:solidFill>
                  <a:srgbClr val="004C97"/>
                </a:solidFill>
              </a:rPr>
              <a:t>DE application</a:t>
            </a:r>
            <a:r>
              <a:rPr lang="en" sz="2000">
                <a:solidFill>
                  <a:srgbClr val="004C97"/>
                </a:solidFill>
              </a:rPr>
              <a:t>. </a:t>
            </a:r>
            <a:endParaRPr sz="2000">
              <a:solidFill>
                <a:srgbClr val="004C97"/>
              </a:solidFill>
            </a:endParaRPr>
          </a:p>
          <a:p>
            <a:pPr marL="0" lvl="0" indent="0" algn="l" rtl="0">
              <a:lnSpc>
                <a:spcPct val="112000"/>
              </a:lnSpc>
              <a:spcBef>
                <a:spcPts val="800"/>
              </a:spcBef>
              <a:spcAft>
                <a:spcPts val="50"/>
              </a:spcAft>
              <a:buNone/>
            </a:pPr>
            <a:r>
              <a:rPr lang="en" sz="2000">
                <a:solidFill>
                  <a:srgbClr val="004C97"/>
                </a:solidFill>
              </a:rPr>
              <a:t>If you are admitted and </a:t>
            </a:r>
            <a:r>
              <a:rPr lang="en" sz="2000" b="1">
                <a:solidFill>
                  <a:srgbClr val="004C97"/>
                </a:solidFill>
              </a:rPr>
              <a:t>activate you UWF student ArgoNet account</a:t>
            </a:r>
            <a:r>
              <a:rPr lang="en" sz="2000">
                <a:solidFill>
                  <a:srgbClr val="004C97"/>
                </a:solidFill>
              </a:rPr>
              <a:t>, all official UWF communications will start going to your </a:t>
            </a:r>
            <a:r>
              <a:rPr lang="en" sz="2000" b="1">
                <a:solidFill>
                  <a:srgbClr val="004C97"/>
                </a:solidFill>
              </a:rPr>
              <a:t>UWF student email</a:t>
            </a:r>
            <a:r>
              <a:rPr lang="en" sz="2000">
                <a:solidFill>
                  <a:srgbClr val="004C97"/>
                </a:solidFill>
              </a:rPr>
              <a:t>.</a:t>
            </a:r>
            <a:endParaRPr sz="2000">
              <a:solidFill>
                <a:srgbClr val="004C97"/>
              </a:solidFill>
            </a:endParaRPr>
          </a:p>
        </p:txBody>
      </p:sp>
      <p:sp>
        <p:nvSpPr>
          <p:cNvPr id="358" name="Google Shape;358;p61"/>
          <p:cNvSpPr txBox="1">
            <a:spLocks noGrp="1"/>
          </p:cNvSpPr>
          <p:nvPr>
            <p:ph type="title" idx="4294967295"/>
          </p:nvPr>
        </p:nvSpPr>
        <p:spPr>
          <a:xfrm>
            <a:off x="373750" y="519900"/>
            <a:ext cx="5317800" cy="704400"/>
          </a:xfrm>
          <a:prstGeom prst="rect">
            <a:avLst/>
          </a:prstGeom>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4100" b="1">
                <a:solidFill>
                  <a:srgbClr val="009CDE"/>
                </a:solidFill>
                <a:latin typeface="Arial Black"/>
                <a:ea typeface="Arial Black"/>
                <a:cs typeface="Arial Black"/>
                <a:sym typeface="Arial Black"/>
              </a:rPr>
              <a:t>Communications</a:t>
            </a:r>
            <a:endParaRPr sz="1400" b="1" i="1">
              <a:solidFill>
                <a:srgbClr val="009CDE"/>
              </a:solidFill>
              <a:latin typeface="Arial Black"/>
              <a:ea typeface="Arial Black"/>
              <a:cs typeface="Arial Black"/>
              <a:sym typeface="Arial Black"/>
            </a:endParaRPr>
          </a:p>
        </p:txBody>
      </p:sp>
      <p:pic>
        <p:nvPicPr>
          <p:cNvPr id="359" name="Google Shape;359;p61"/>
          <p:cNvPicPr preferRelativeResize="0"/>
          <p:nvPr/>
        </p:nvPicPr>
        <p:blipFill>
          <a:blip r:embed="rId3">
            <a:alphaModFix/>
          </a:blip>
          <a:stretch>
            <a:fillRect/>
          </a:stretch>
        </p:blipFill>
        <p:spPr>
          <a:xfrm>
            <a:off x="373768" y="1179388"/>
            <a:ext cx="905257" cy="44888"/>
          </a:xfrm>
          <a:prstGeom prst="rect">
            <a:avLst/>
          </a:prstGeom>
          <a:noFill/>
          <a:ln>
            <a:noFill/>
          </a:ln>
        </p:spPr>
      </p:pic>
      <p:pic>
        <p:nvPicPr>
          <p:cNvPr id="360" name="Google Shape;360;p61"/>
          <p:cNvPicPr preferRelativeResize="0"/>
          <p:nvPr/>
        </p:nvPicPr>
        <p:blipFill rotWithShape="1">
          <a:blip r:embed="rId4">
            <a:alphaModFix/>
          </a:blip>
          <a:srcRect l="29729" r="33562"/>
          <a:stretch/>
        </p:blipFill>
        <p:spPr>
          <a:xfrm>
            <a:off x="5787325" y="-5450"/>
            <a:ext cx="3356674" cy="5143500"/>
          </a:xfrm>
          <a:prstGeom prst="rect">
            <a:avLst/>
          </a:prstGeom>
          <a:noFill/>
          <a:ln>
            <a:noFill/>
          </a:ln>
        </p:spPr>
      </p:pic>
      <p:pic>
        <p:nvPicPr>
          <p:cNvPr id="361" name="Google Shape;361;p61"/>
          <p:cNvPicPr preferRelativeResize="0"/>
          <p:nvPr/>
        </p:nvPicPr>
        <p:blipFill>
          <a:blip r:embed="rId3">
            <a:alphaModFix/>
          </a:blip>
          <a:stretch>
            <a:fillRect/>
          </a:stretch>
        </p:blipFill>
        <p:spPr>
          <a:xfrm rot="-5400000">
            <a:off x="3155716" y="2541826"/>
            <a:ext cx="5203374" cy="598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pic>
        <p:nvPicPr>
          <p:cNvPr id="366" name="Google Shape;366;p62"/>
          <p:cNvPicPr preferRelativeResize="0"/>
          <p:nvPr/>
        </p:nvPicPr>
        <p:blipFill>
          <a:blip r:embed="rId3">
            <a:alphaModFix/>
          </a:blip>
          <a:stretch>
            <a:fillRect/>
          </a:stretch>
        </p:blipFill>
        <p:spPr>
          <a:xfrm>
            <a:off x="0" y="0"/>
            <a:ext cx="9144008" cy="5143499"/>
          </a:xfrm>
          <a:prstGeom prst="rect">
            <a:avLst/>
          </a:prstGeom>
          <a:noFill/>
          <a:ln>
            <a:noFill/>
          </a:ln>
        </p:spPr>
      </p:pic>
      <p:sp>
        <p:nvSpPr>
          <p:cNvPr id="367" name="Google Shape;367;p62"/>
          <p:cNvSpPr txBox="1"/>
          <p:nvPr/>
        </p:nvSpPr>
        <p:spPr>
          <a:xfrm>
            <a:off x="819925" y="1852525"/>
            <a:ext cx="7386600" cy="6429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None/>
            </a:pPr>
            <a:r>
              <a:rPr lang="en" sz="4600" b="1">
                <a:solidFill>
                  <a:schemeClr val="lt1"/>
                </a:solidFill>
                <a:latin typeface="Arial Black"/>
                <a:ea typeface="Arial Black"/>
                <a:cs typeface="Arial Black"/>
                <a:sym typeface="Arial Black"/>
              </a:rPr>
              <a:t>After Admission</a:t>
            </a:r>
            <a:endParaRPr sz="4600" b="1">
              <a:solidFill>
                <a:srgbClr val="FFFFFF"/>
              </a:solidFill>
              <a:latin typeface="Arial Black"/>
              <a:ea typeface="Arial Black"/>
              <a:cs typeface="Arial Black"/>
              <a:sym typeface="Arial Black"/>
            </a:endParaRPr>
          </a:p>
        </p:txBody>
      </p:sp>
      <p:pic>
        <p:nvPicPr>
          <p:cNvPr id="368" name="Google Shape;368;p62"/>
          <p:cNvPicPr preferRelativeResize="0"/>
          <p:nvPr/>
        </p:nvPicPr>
        <p:blipFill rotWithShape="1">
          <a:blip r:embed="rId4">
            <a:alphaModFix/>
          </a:blip>
          <a:srcRect l="49528"/>
          <a:stretch/>
        </p:blipFill>
        <p:spPr>
          <a:xfrm rot="5400000">
            <a:off x="1254253" y="2079310"/>
            <a:ext cx="45722" cy="914400"/>
          </a:xfrm>
          <a:prstGeom prst="rect">
            <a:avLst/>
          </a:prstGeom>
          <a:noFill/>
          <a:ln>
            <a:noFill/>
          </a:ln>
        </p:spPr>
      </p:pic>
      <p:sp>
        <p:nvSpPr>
          <p:cNvPr id="369" name="Google Shape;369;p62"/>
          <p:cNvSpPr txBox="1"/>
          <p:nvPr/>
        </p:nvSpPr>
        <p:spPr>
          <a:xfrm>
            <a:off x="1148599" y="2761625"/>
            <a:ext cx="7131300" cy="279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1700" b="1">
                <a:solidFill>
                  <a:srgbClr val="FFFFFF"/>
                </a:solidFill>
                <a:latin typeface="Arial Black"/>
                <a:ea typeface="Arial Black"/>
                <a:cs typeface="Arial Black"/>
                <a:sym typeface="Arial Black"/>
              </a:rPr>
              <a:t>uwf.edu/DE</a:t>
            </a:r>
            <a:endParaRPr sz="1700" b="1">
              <a:solidFill>
                <a:srgbClr val="FFFFFF"/>
              </a:solidFill>
              <a:latin typeface="Arial Black"/>
              <a:ea typeface="Arial Black"/>
              <a:cs typeface="Arial Black"/>
              <a:sym typeface="Arial Black"/>
            </a:endParaRPr>
          </a:p>
        </p:txBody>
      </p:sp>
      <p:pic>
        <p:nvPicPr>
          <p:cNvPr id="370" name="Google Shape;370;p62"/>
          <p:cNvPicPr preferRelativeResize="0"/>
          <p:nvPr/>
        </p:nvPicPr>
        <p:blipFill>
          <a:blip r:embed="rId5">
            <a:alphaModFix/>
          </a:blip>
          <a:stretch>
            <a:fillRect/>
          </a:stretch>
        </p:blipFill>
        <p:spPr>
          <a:xfrm flipH="1">
            <a:off x="800267" y="2687529"/>
            <a:ext cx="353377" cy="35337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63"/>
          <p:cNvSpPr txBox="1"/>
          <p:nvPr/>
        </p:nvSpPr>
        <p:spPr>
          <a:xfrm>
            <a:off x="5658025" y="2000525"/>
            <a:ext cx="3060600" cy="2552700"/>
          </a:xfrm>
          <a:prstGeom prst="rect">
            <a:avLst/>
          </a:prstGeom>
          <a:noFill/>
          <a:ln>
            <a:noFill/>
          </a:ln>
        </p:spPr>
        <p:txBody>
          <a:bodyPr spcFirstLastPara="1" wrap="square" lIns="91425" tIns="45700" rIns="91425" bIns="45700" anchor="t" anchorCtr="0">
            <a:noAutofit/>
          </a:bodyPr>
          <a:lstStyle/>
          <a:p>
            <a:pPr marL="0" lvl="0" indent="0" algn="l" rtl="0">
              <a:lnSpc>
                <a:spcPct val="112000"/>
              </a:lnSpc>
              <a:spcBef>
                <a:spcPts val="800"/>
              </a:spcBef>
              <a:spcAft>
                <a:spcPts val="50"/>
              </a:spcAft>
              <a:buNone/>
            </a:pPr>
            <a:r>
              <a:rPr lang="en" sz="2000">
                <a:solidFill>
                  <a:srgbClr val="004C97"/>
                </a:solidFill>
              </a:rPr>
              <a:t>If you are admitted, </a:t>
            </a:r>
            <a:br>
              <a:rPr lang="en" sz="2000">
                <a:solidFill>
                  <a:srgbClr val="004C97"/>
                </a:solidFill>
              </a:rPr>
            </a:br>
            <a:r>
              <a:rPr lang="en" sz="2000">
                <a:solidFill>
                  <a:srgbClr val="004C97"/>
                </a:solidFill>
              </a:rPr>
              <a:t>you will need to follow provided instructions </a:t>
            </a:r>
            <a:br>
              <a:rPr lang="en" sz="2000">
                <a:solidFill>
                  <a:srgbClr val="004C97"/>
                </a:solidFill>
              </a:rPr>
            </a:br>
            <a:r>
              <a:rPr lang="en" sz="2000">
                <a:solidFill>
                  <a:srgbClr val="004C97"/>
                </a:solidFill>
              </a:rPr>
              <a:t>to upgrade your UWF student ArgoNet account. This will activate you UWF student email.</a:t>
            </a:r>
            <a:endParaRPr sz="2000">
              <a:solidFill>
                <a:srgbClr val="004C97"/>
              </a:solidFill>
            </a:endParaRPr>
          </a:p>
        </p:txBody>
      </p:sp>
      <p:sp>
        <p:nvSpPr>
          <p:cNvPr id="376" name="Google Shape;376;p63"/>
          <p:cNvSpPr txBox="1">
            <a:spLocks noGrp="1"/>
          </p:cNvSpPr>
          <p:nvPr>
            <p:ph type="title" idx="4294967295"/>
          </p:nvPr>
        </p:nvSpPr>
        <p:spPr>
          <a:xfrm>
            <a:off x="5658025" y="596122"/>
            <a:ext cx="3060600" cy="1377900"/>
          </a:xfrm>
          <a:prstGeom prst="rect">
            <a:avLst/>
          </a:prstGeom>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4100" b="1">
                <a:solidFill>
                  <a:srgbClr val="009CDE"/>
                </a:solidFill>
                <a:latin typeface="Arial Black"/>
                <a:ea typeface="Arial Black"/>
                <a:cs typeface="Arial Black"/>
                <a:sym typeface="Arial Black"/>
              </a:rPr>
              <a:t>Account Activation</a:t>
            </a:r>
            <a:endParaRPr sz="1400" b="1" i="1">
              <a:solidFill>
                <a:srgbClr val="009CDE"/>
              </a:solidFill>
              <a:latin typeface="Arial Black"/>
              <a:ea typeface="Arial Black"/>
              <a:cs typeface="Arial Black"/>
              <a:sym typeface="Arial Black"/>
            </a:endParaRPr>
          </a:p>
        </p:txBody>
      </p:sp>
      <p:pic>
        <p:nvPicPr>
          <p:cNvPr id="377" name="Google Shape;377;p63"/>
          <p:cNvPicPr preferRelativeResize="0"/>
          <p:nvPr/>
        </p:nvPicPr>
        <p:blipFill>
          <a:blip r:embed="rId3">
            <a:alphaModFix/>
          </a:blip>
          <a:stretch>
            <a:fillRect/>
          </a:stretch>
        </p:blipFill>
        <p:spPr>
          <a:xfrm>
            <a:off x="5658018" y="1846213"/>
            <a:ext cx="905257" cy="44888"/>
          </a:xfrm>
          <a:prstGeom prst="rect">
            <a:avLst/>
          </a:prstGeom>
          <a:noFill/>
          <a:ln>
            <a:noFill/>
          </a:ln>
        </p:spPr>
      </p:pic>
      <p:pic>
        <p:nvPicPr>
          <p:cNvPr id="378" name="Google Shape;378;p63"/>
          <p:cNvPicPr preferRelativeResize="0"/>
          <p:nvPr/>
        </p:nvPicPr>
        <p:blipFill>
          <a:blip r:embed="rId3">
            <a:alphaModFix/>
          </a:blip>
          <a:stretch>
            <a:fillRect/>
          </a:stretch>
        </p:blipFill>
        <p:spPr>
          <a:xfrm rot="-5400000">
            <a:off x="2692291" y="2541813"/>
            <a:ext cx="5203374" cy="59849"/>
          </a:xfrm>
          <a:prstGeom prst="rect">
            <a:avLst/>
          </a:prstGeom>
          <a:noFill/>
          <a:ln>
            <a:noFill/>
          </a:ln>
        </p:spPr>
      </p:pic>
      <p:pic>
        <p:nvPicPr>
          <p:cNvPr id="379" name="Google Shape;379;p63"/>
          <p:cNvPicPr preferRelativeResize="0"/>
          <p:nvPr/>
        </p:nvPicPr>
        <p:blipFill rotWithShape="1">
          <a:blip r:embed="rId4">
            <a:alphaModFix/>
          </a:blip>
          <a:srcRect l="21366" r="21730"/>
          <a:stretch/>
        </p:blipFill>
        <p:spPr>
          <a:xfrm>
            <a:off x="0" y="-29925"/>
            <a:ext cx="5264050" cy="52033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64"/>
          <p:cNvSpPr txBox="1">
            <a:spLocks noGrp="1"/>
          </p:cNvSpPr>
          <p:nvPr>
            <p:ph type="title" idx="4294967295"/>
          </p:nvPr>
        </p:nvSpPr>
        <p:spPr>
          <a:xfrm>
            <a:off x="4853050" y="459550"/>
            <a:ext cx="3703200" cy="1593000"/>
          </a:xfrm>
          <a:prstGeom prst="rect">
            <a:avLst/>
          </a:prstGeom>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4100" b="1">
                <a:solidFill>
                  <a:srgbClr val="009CDE"/>
                </a:solidFill>
                <a:latin typeface="Arial Black"/>
                <a:ea typeface="Arial Black"/>
                <a:cs typeface="Arial Black"/>
                <a:sym typeface="Arial Black"/>
              </a:rPr>
              <a:t>Two Holds to Expect</a:t>
            </a:r>
            <a:endParaRPr sz="1400" b="1" i="1">
              <a:solidFill>
                <a:srgbClr val="009CDE"/>
              </a:solidFill>
              <a:latin typeface="Arial Black"/>
              <a:ea typeface="Arial Black"/>
              <a:cs typeface="Arial Black"/>
              <a:sym typeface="Arial Black"/>
            </a:endParaRPr>
          </a:p>
        </p:txBody>
      </p:sp>
      <p:pic>
        <p:nvPicPr>
          <p:cNvPr id="385" name="Google Shape;385;p64"/>
          <p:cNvPicPr preferRelativeResize="0"/>
          <p:nvPr/>
        </p:nvPicPr>
        <p:blipFill>
          <a:blip r:embed="rId3">
            <a:alphaModFix/>
          </a:blip>
          <a:stretch>
            <a:fillRect/>
          </a:stretch>
        </p:blipFill>
        <p:spPr>
          <a:xfrm>
            <a:off x="4853043" y="1699956"/>
            <a:ext cx="905257" cy="44888"/>
          </a:xfrm>
          <a:prstGeom prst="rect">
            <a:avLst/>
          </a:prstGeom>
          <a:noFill/>
          <a:ln>
            <a:noFill/>
          </a:ln>
        </p:spPr>
      </p:pic>
      <p:sp>
        <p:nvSpPr>
          <p:cNvPr id="386" name="Google Shape;386;p64"/>
          <p:cNvSpPr txBox="1"/>
          <p:nvPr/>
        </p:nvSpPr>
        <p:spPr>
          <a:xfrm>
            <a:off x="4744125" y="1955775"/>
            <a:ext cx="4227300" cy="2719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000" b="1">
                <a:solidFill>
                  <a:srgbClr val="004C97"/>
                </a:solidFill>
              </a:rPr>
              <a:t>A “hold” prevents class registration until you address it.</a:t>
            </a:r>
            <a:endParaRPr sz="2000" b="1">
              <a:solidFill>
                <a:srgbClr val="004C97"/>
              </a:solidFill>
            </a:endParaRPr>
          </a:p>
          <a:p>
            <a:pPr marL="0" marR="0" lvl="0" indent="0" algn="l" rtl="0">
              <a:spcBef>
                <a:spcPts val="1000"/>
              </a:spcBef>
              <a:spcAft>
                <a:spcPts val="0"/>
              </a:spcAft>
              <a:buNone/>
            </a:pPr>
            <a:r>
              <a:rPr lang="en" sz="2000">
                <a:solidFill>
                  <a:srgbClr val="004C97"/>
                </a:solidFill>
              </a:rPr>
              <a:t>If you are admitted to DE, you will see two holds after you activate your UWF student account:</a:t>
            </a:r>
            <a:endParaRPr sz="2000">
              <a:solidFill>
                <a:srgbClr val="004C97"/>
              </a:solidFill>
            </a:endParaRPr>
          </a:p>
          <a:p>
            <a:pPr marL="457200" marR="0" lvl="0" indent="-241300" algn="l" rtl="0">
              <a:spcBef>
                <a:spcPts val="1000"/>
              </a:spcBef>
              <a:spcAft>
                <a:spcPts val="0"/>
              </a:spcAft>
              <a:buClr>
                <a:srgbClr val="004C97"/>
              </a:buClr>
              <a:buSzPts val="2000"/>
              <a:buAutoNum type="arabicPeriod"/>
            </a:pPr>
            <a:r>
              <a:rPr lang="en" sz="2000" b="1">
                <a:solidFill>
                  <a:srgbClr val="004C97"/>
                </a:solidFill>
              </a:rPr>
              <a:t>Financial Responsibility Hold</a:t>
            </a:r>
            <a:endParaRPr sz="2000" b="1">
              <a:solidFill>
                <a:srgbClr val="004C97"/>
              </a:solidFill>
            </a:endParaRPr>
          </a:p>
          <a:p>
            <a:pPr marL="457200" marR="0" lvl="0" indent="-241300" algn="l" rtl="0">
              <a:spcBef>
                <a:spcPts val="1000"/>
              </a:spcBef>
              <a:spcAft>
                <a:spcPts val="1000"/>
              </a:spcAft>
              <a:buClr>
                <a:srgbClr val="004C97"/>
              </a:buClr>
              <a:buSzPts val="2000"/>
              <a:buAutoNum type="arabicPeriod"/>
            </a:pPr>
            <a:r>
              <a:rPr lang="en" sz="2000" b="1">
                <a:solidFill>
                  <a:srgbClr val="004C97"/>
                </a:solidFill>
              </a:rPr>
              <a:t>Immunization Hold</a:t>
            </a:r>
            <a:endParaRPr sz="2000" b="1">
              <a:solidFill>
                <a:srgbClr val="004C97"/>
              </a:solidFill>
            </a:endParaRPr>
          </a:p>
        </p:txBody>
      </p:sp>
      <p:pic>
        <p:nvPicPr>
          <p:cNvPr id="387" name="Google Shape;387;p64"/>
          <p:cNvPicPr preferRelativeResize="0"/>
          <p:nvPr/>
        </p:nvPicPr>
        <p:blipFill rotWithShape="1">
          <a:blip r:embed="rId4">
            <a:alphaModFix/>
          </a:blip>
          <a:srcRect l="3331" r="49277"/>
          <a:stretch/>
        </p:blipFill>
        <p:spPr>
          <a:xfrm>
            <a:off x="0" y="0"/>
            <a:ext cx="4333301" cy="5143500"/>
          </a:xfrm>
          <a:prstGeom prst="rect">
            <a:avLst/>
          </a:prstGeom>
          <a:noFill/>
          <a:ln>
            <a:noFill/>
          </a:ln>
        </p:spPr>
      </p:pic>
      <p:pic>
        <p:nvPicPr>
          <p:cNvPr id="388" name="Google Shape;388;p64"/>
          <p:cNvPicPr preferRelativeResize="0"/>
          <p:nvPr/>
        </p:nvPicPr>
        <p:blipFill>
          <a:blip r:embed="rId3">
            <a:alphaModFix/>
          </a:blip>
          <a:stretch>
            <a:fillRect/>
          </a:stretch>
        </p:blipFill>
        <p:spPr>
          <a:xfrm rot="-5400000">
            <a:off x="1761541" y="2541826"/>
            <a:ext cx="5203374" cy="598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7"/>
          <p:cNvSpPr txBox="1">
            <a:spLocks noGrp="1"/>
          </p:cNvSpPr>
          <p:nvPr>
            <p:ph type="body" idx="4294967295"/>
          </p:nvPr>
        </p:nvSpPr>
        <p:spPr>
          <a:xfrm>
            <a:off x="470725" y="1541375"/>
            <a:ext cx="3970800" cy="2905800"/>
          </a:xfrm>
          <a:prstGeom prst="rect">
            <a:avLst/>
          </a:prstGeom>
          <a:noFill/>
          <a:ln>
            <a:noFill/>
          </a:ln>
        </p:spPr>
        <p:txBody>
          <a:bodyPr spcFirstLastPara="1" wrap="square" lIns="68575" tIns="34275" rIns="68575" bIns="34275" anchor="t" anchorCtr="0">
            <a:noAutofit/>
          </a:bodyPr>
          <a:lstStyle/>
          <a:p>
            <a:pPr marL="457200" lvl="0" indent="-374650" algn="l" rtl="0">
              <a:lnSpc>
                <a:spcPct val="115000"/>
              </a:lnSpc>
              <a:spcBef>
                <a:spcPts val="400"/>
              </a:spcBef>
              <a:spcAft>
                <a:spcPts val="0"/>
              </a:spcAft>
              <a:buClr>
                <a:srgbClr val="004C97"/>
              </a:buClr>
              <a:buSzPts val="2300"/>
              <a:buFont typeface="Arial"/>
              <a:buChar char="•"/>
            </a:pPr>
            <a:r>
              <a:rPr lang="en" sz="2300">
                <a:solidFill>
                  <a:srgbClr val="004C97"/>
                </a:solidFill>
                <a:latin typeface="Arial"/>
                <a:ea typeface="Arial"/>
                <a:cs typeface="Arial"/>
                <a:sym typeface="Arial"/>
              </a:rPr>
              <a:t>About dual enrollment</a:t>
            </a:r>
            <a:endParaRPr sz="2300">
              <a:solidFill>
                <a:srgbClr val="004C97"/>
              </a:solidFill>
              <a:latin typeface="Arial"/>
              <a:ea typeface="Arial"/>
              <a:cs typeface="Arial"/>
              <a:sym typeface="Arial"/>
            </a:endParaRPr>
          </a:p>
          <a:p>
            <a:pPr marL="457200" lvl="0" indent="-374650" algn="l" rtl="0">
              <a:lnSpc>
                <a:spcPct val="115000"/>
              </a:lnSpc>
              <a:spcBef>
                <a:spcPts val="0"/>
              </a:spcBef>
              <a:spcAft>
                <a:spcPts val="0"/>
              </a:spcAft>
              <a:buClr>
                <a:srgbClr val="004C97"/>
              </a:buClr>
              <a:buSzPts val="2300"/>
              <a:buFont typeface="Arial"/>
              <a:buChar char="•"/>
            </a:pPr>
            <a:r>
              <a:rPr lang="en" sz="2300">
                <a:solidFill>
                  <a:srgbClr val="004C97"/>
                </a:solidFill>
                <a:latin typeface="Arial"/>
                <a:ea typeface="Arial"/>
                <a:cs typeface="Arial"/>
                <a:sym typeface="Arial"/>
              </a:rPr>
              <a:t>Dual enrollment at UWF</a:t>
            </a:r>
            <a:endParaRPr sz="2300">
              <a:solidFill>
                <a:srgbClr val="004C97"/>
              </a:solidFill>
              <a:latin typeface="Arial"/>
              <a:ea typeface="Arial"/>
              <a:cs typeface="Arial"/>
              <a:sym typeface="Arial"/>
            </a:endParaRPr>
          </a:p>
          <a:p>
            <a:pPr marL="457200" lvl="0" indent="-374650" algn="l" rtl="0">
              <a:lnSpc>
                <a:spcPct val="115000"/>
              </a:lnSpc>
              <a:spcBef>
                <a:spcPts val="0"/>
              </a:spcBef>
              <a:spcAft>
                <a:spcPts val="0"/>
              </a:spcAft>
              <a:buClr>
                <a:srgbClr val="004C97"/>
              </a:buClr>
              <a:buSzPts val="2300"/>
              <a:buFont typeface="Arial"/>
              <a:buChar char="•"/>
            </a:pPr>
            <a:r>
              <a:rPr lang="en" sz="2300">
                <a:solidFill>
                  <a:srgbClr val="004C97"/>
                </a:solidFill>
                <a:latin typeface="Arial"/>
                <a:ea typeface="Arial"/>
                <a:cs typeface="Arial"/>
                <a:sym typeface="Arial"/>
              </a:rPr>
              <a:t>Communications</a:t>
            </a:r>
            <a:endParaRPr sz="2300">
              <a:solidFill>
                <a:srgbClr val="004C97"/>
              </a:solidFill>
              <a:latin typeface="Arial"/>
              <a:ea typeface="Arial"/>
              <a:cs typeface="Arial"/>
              <a:sym typeface="Arial"/>
            </a:endParaRPr>
          </a:p>
          <a:p>
            <a:pPr marL="457200" lvl="0" indent="-374650" algn="l" rtl="0">
              <a:lnSpc>
                <a:spcPct val="115000"/>
              </a:lnSpc>
              <a:spcBef>
                <a:spcPts val="0"/>
              </a:spcBef>
              <a:spcAft>
                <a:spcPts val="0"/>
              </a:spcAft>
              <a:buClr>
                <a:srgbClr val="004C97"/>
              </a:buClr>
              <a:buSzPts val="2300"/>
              <a:buFont typeface="Arial"/>
              <a:buChar char="•"/>
            </a:pPr>
            <a:r>
              <a:rPr lang="en" sz="2300">
                <a:solidFill>
                  <a:srgbClr val="004C97"/>
                </a:solidFill>
                <a:latin typeface="Arial"/>
                <a:ea typeface="Arial"/>
                <a:cs typeface="Arial"/>
                <a:sym typeface="Arial"/>
              </a:rPr>
              <a:t>After admission</a:t>
            </a:r>
            <a:endParaRPr sz="2300">
              <a:solidFill>
                <a:srgbClr val="004C97"/>
              </a:solidFill>
              <a:latin typeface="Arial"/>
              <a:ea typeface="Arial"/>
              <a:cs typeface="Arial"/>
              <a:sym typeface="Arial"/>
            </a:endParaRPr>
          </a:p>
          <a:p>
            <a:pPr marL="457200" lvl="0" indent="-374650" algn="l" rtl="0">
              <a:lnSpc>
                <a:spcPct val="115000"/>
              </a:lnSpc>
              <a:spcBef>
                <a:spcPts val="0"/>
              </a:spcBef>
              <a:spcAft>
                <a:spcPts val="0"/>
              </a:spcAft>
              <a:buClr>
                <a:srgbClr val="004C97"/>
              </a:buClr>
              <a:buSzPts val="2300"/>
              <a:buFont typeface="Arial"/>
              <a:buChar char="•"/>
            </a:pPr>
            <a:r>
              <a:rPr lang="en" sz="2300">
                <a:solidFill>
                  <a:srgbClr val="004C97"/>
                </a:solidFill>
                <a:latin typeface="Arial"/>
                <a:ea typeface="Arial"/>
                <a:cs typeface="Arial"/>
                <a:sym typeface="Arial"/>
              </a:rPr>
              <a:t>Registering for classes</a:t>
            </a:r>
            <a:endParaRPr sz="2300">
              <a:solidFill>
                <a:srgbClr val="004C97"/>
              </a:solidFill>
              <a:latin typeface="Arial"/>
              <a:ea typeface="Arial"/>
              <a:cs typeface="Arial"/>
              <a:sym typeface="Arial"/>
            </a:endParaRPr>
          </a:p>
          <a:p>
            <a:pPr marL="457200" lvl="0" indent="-374650" algn="l" rtl="0">
              <a:lnSpc>
                <a:spcPct val="115000"/>
              </a:lnSpc>
              <a:spcBef>
                <a:spcPts val="0"/>
              </a:spcBef>
              <a:spcAft>
                <a:spcPts val="0"/>
              </a:spcAft>
              <a:buClr>
                <a:srgbClr val="004C97"/>
              </a:buClr>
              <a:buSzPts val="2300"/>
              <a:buFont typeface="Arial"/>
              <a:buChar char="•"/>
            </a:pPr>
            <a:r>
              <a:rPr lang="en" sz="2300">
                <a:solidFill>
                  <a:srgbClr val="004C97"/>
                </a:solidFill>
                <a:latin typeface="Arial"/>
                <a:ea typeface="Arial"/>
                <a:cs typeface="Arial"/>
                <a:sym typeface="Arial"/>
              </a:rPr>
              <a:t>Q&amp;A</a:t>
            </a:r>
            <a:endParaRPr sz="2300">
              <a:solidFill>
                <a:srgbClr val="004C97"/>
              </a:solidFill>
              <a:latin typeface="Arial"/>
              <a:ea typeface="Arial"/>
              <a:cs typeface="Arial"/>
              <a:sym typeface="Arial"/>
            </a:endParaRPr>
          </a:p>
        </p:txBody>
      </p:sp>
      <p:sp>
        <p:nvSpPr>
          <p:cNvPr id="215" name="Google Shape;215;p47"/>
          <p:cNvSpPr txBox="1">
            <a:spLocks noGrp="1"/>
          </p:cNvSpPr>
          <p:nvPr>
            <p:ph type="title" idx="4294967295"/>
          </p:nvPr>
        </p:nvSpPr>
        <p:spPr>
          <a:xfrm>
            <a:off x="470737" y="630975"/>
            <a:ext cx="3113700" cy="566100"/>
          </a:xfrm>
          <a:prstGeom prst="rect">
            <a:avLst/>
          </a:prstGeom>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4100" b="1">
                <a:solidFill>
                  <a:srgbClr val="009CDE"/>
                </a:solidFill>
                <a:latin typeface="Arial Black"/>
                <a:ea typeface="Arial Black"/>
                <a:cs typeface="Arial Black"/>
                <a:sym typeface="Arial Black"/>
              </a:rPr>
              <a:t>Overview</a:t>
            </a:r>
            <a:endParaRPr sz="1400" b="1" i="1">
              <a:solidFill>
                <a:srgbClr val="009CDE"/>
              </a:solidFill>
              <a:latin typeface="Arial Black"/>
              <a:ea typeface="Arial Black"/>
              <a:cs typeface="Arial Black"/>
              <a:sym typeface="Arial Black"/>
            </a:endParaRPr>
          </a:p>
        </p:txBody>
      </p:sp>
      <p:pic>
        <p:nvPicPr>
          <p:cNvPr id="216" name="Google Shape;216;p47"/>
          <p:cNvPicPr preferRelativeResize="0"/>
          <p:nvPr/>
        </p:nvPicPr>
        <p:blipFill rotWithShape="1">
          <a:blip r:embed="rId3">
            <a:alphaModFix/>
          </a:blip>
          <a:srcRect l="20067" r="30591"/>
          <a:stretch/>
        </p:blipFill>
        <p:spPr>
          <a:xfrm>
            <a:off x="4632150" y="-59887"/>
            <a:ext cx="4564382" cy="5203389"/>
          </a:xfrm>
          <a:prstGeom prst="rect">
            <a:avLst/>
          </a:prstGeom>
          <a:noFill/>
          <a:ln>
            <a:noFill/>
          </a:ln>
        </p:spPr>
      </p:pic>
      <p:pic>
        <p:nvPicPr>
          <p:cNvPr id="217" name="Google Shape;217;p47"/>
          <p:cNvPicPr preferRelativeResize="0"/>
          <p:nvPr/>
        </p:nvPicPr>
        <p:blipFill>
          <a:blip r:embed="rId4">
            <a:alphaModFix/>
          </a:blip>
          <a:stretch>
            <a:fillRect/>
          </a:stretch>
        </p:blipFill>
        <p:spPr>
          <a:xfrm rot="-5400000">
            <a:off x="2060391" y="2541823"/>
            <a:ext cx="5203374" cy="59849"/>
          </a:xfrm>
          <a:prstGeom prst="rect">
            <a:avLst/>
          </a:prstGeom>
          <a:noFill/>
          <a:ln>
            <a:noFill/>
          </a:ln>
        </p:spPr>
      </p:pic>
      <p:pic>
        <p:nvPicPr>
          <p:cNvPr id="218" name="Google Shape;218;p47"/>
          <p:cNvPicPr preferRelativeResize="0"/>
          <p:nvPr/>
        </p:nvPicPr>
        <p:blipFill>
          <a:blip r:embed="rId4">
            <a:alphaModFix/>
          </a:blip>
          <a:stretch>
            <a:fillRect/>
          </a:stretch>
        </p:blipFill>
        <p:spPr>
          <a:xfrm>
            <a:off x="470743" y="1290463"/>
            <a:ext cx="905257" cy="4488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65"/>
          <p:cNvSpPr txBox="1">
            <a:spLocks noGrp="1"/>
          </p:cNvSpPr>
          <p:nvPr>
            <p:ph type="title" idx="4294967295"/>
          </p:nvPr>
        </p:nvSpPr>
        <p:spPr>
          <a:xfrm>
            <a:off x="342375" y="535750"/>
            <a:ext cx="5527200" cy="1215600"/>
          </a:xfrm>
          <a:prstGeom prst="rect">
            <a:avLst/>
          </a:prstGeom>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4100" b="1">
                <a:solidFill>
                  <a:srgbClr val="009CDE"/>
                </a:solidFill>
                <a:latin typeface="Arial Black"/>
                <a:ea typeface="Arial Black"/>
                <a:cs typeface="Arial Black"/>
                <a:sym typeface="Arial Black"/>
              </a:rPr>
              <a:t>Financial Responsibility Hold</a:t>
            </a:r>
            <a:endParaRPr sz="1400" b="1" i="1">
              <a:solidFill>
                <a:srgbClr val="009CDE"/>
              </a:solidFill>
              <a:latin typeface="Arial Black"/>
              <a:ea typeface="Arial Black"/>
              <a:cs typeface="Arial Black"/>
              <a:sym typeface="Arial Black"/>
            </a:endParaRPr>
          </a:p>
        </p:txBody>
      </p:sp>
      <p:pic>
        <p:nvPicPr>
          <p:cNvPr id="394" name="Google Shape;394;p65"/>
          <p:cNvPicPr preferRelativeResize="0"/>
          <p:nvPr/>
        </p:nvPicPr>
        <p:blipFill>
          <a:blip r:embed="rId3">
            <a:alphaModFix/>
          </a:blip>
          <a:stretch>
            <a:fillRect/>
          </a:stretch>
        </p:blipFill>
        <p:spPr>
          <a:xfrm>
            <a:off x="342393" y="1804838"/>
            <a:ext cx="905257" cy="44888"/>
          </a:xfrm>
          <a:prstGeom prst="rect">
            <a:avLst/>
          </a:prstGeom>
          <a:noFill/>
          <a:ln>
            <a:noFill/>
          </a:ln>
        </p:spPr>
      </p:pic>
      <p:sp>
        <p:nvSpPr>
          <p:cNvPr id="395" name="Google Shape;395;p65"/>
          <p:cNvSpPr txBox="1"/>
          <p:nvPr/>
        </p:nvSpPr>
        <p:spPr>
          <a:xfrm>
            <a:off x="380100" y="2028400"/>
            <a:ext cx="5216100" cy="2275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500" b="1">
                <a:solidFill>
                  <a:srgbClr val="004C97"/>
                </a:solidFill>
              </a:rPr>
              <a:t>Dual enrollment students do not pay tuition and associated fees. </a:t>
            </a:r>
            <a:endParaRPr sz="2500" b="1">
              <a:solidFill>
                <a:srgbClr val="004C97"/>
              </a:solidFill>
            </a:endParaRPr>
          </a:p>
          <a:p>
            <a:pPr marL="0" marR="0" lvl="0" indent="0" algn="l" rtl="0">
              <a:lnSpc>
                <a:spcPct val="115000"/>
              </a:lnSpc>
              <a:spcBef>
                <a:spcPts val="1000"/>
              </a:spcBef>
              <a:spcAft>
                <a:spcPts val="1000"/>
              </a:spcAft>
              <a:buNone/>
            </a:pPr>
            <a:r>
              <a:rPr lang="en" sz="1700">
                <a:solidFill>
                  <a:srgbClr val="004C97"/>
                </a:solidFill>
              </a:rPr>
              <a:t>However, this hold appears to </a:t>
            </a:r>
            <a:r>
              <a:rPr lang="en" sz="1700" b="1">
                <a:solidFill>
                  <a:srgbClr val="004C97"/>
                </a:solidFill>
              </a:rPr>
              <a:t>ALL</a:t>
            </a:r>
            <a:r>
              <a:rPr lang="en" sz="1700">
                <a:solidFill>
                  <a:srgbClr val="004C97"/>
                </a:solidFill>
              </a:rPr>
              <a:t> students taking classes at UWF each semester. This hold requires the student to acknowledge financial responsibility for their registered courses.</a:t>
            </a:r>
            <a:endParaRPr sz="1700">
              <a:solidFill>
                <a:srgbClr val="004C97"/>
              </a:solidFill>
            </a:endParaRPr>
          </a:p>
        </p:txBody>
      </p:sp>
      <p:pic>
        <p:nvPicPr>
          <p:cNvPr id="396" name="Google Shape;396;p65"/>
          <p:cNvPicPr preferRelativeResize="0"/>
          <p:nvPr/>
        </p:nvPicPr>
        <p:blipFill>
          <a:blip r:embed="rId3">
            <a:alphaModFix/>
          </a:blip>
          <a:stretch>
            <a:fillRect/>
          </a:stretch>
        </p:blipFill>
        <p:spPr>
          <a:xfrm rot="-5400000">
            <a:off x="3541741" y="2541813"/>
            <a:ext cx="5203374" cy="59849"/>
          </a:xfrm>
          <a:prstGeom prst="rect">
            <a:avLst/>
          </a:prstGeom>
          <a:noFill/>
          <a:ln>
            <a:noFill/>
          </a:ln>
        </p:spPr>
      </p:pic>
      <p:pic>
        <p:nvPicPr>
          <p:cNvPr id="397" name="Google Shape;397;p65"/>
          <p:cNvPicPr preferRelativeResize="0"/>
          <p:nvPr/>
        </p:nvPicPr>
        <p:blipFill rotWithShape="1">
          <a:blip r:embed="rId4">
            <a:alphaModFix/>
          </a:blip>
          <a:srcRect l="19174" r="48338"/>
          <a:stretch/>
        </p:blipFill>
        <p:spPr>
          <a:xfrm>
            <a:off x="6173350" y="-29950"/>
            <a:ext cx="3005232" cy="52033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66"/>
          <p:cNvSpPr txBox="1">
            <a:spLocks noGrp="1"/>
          </p:cNvSpPr>
          <p:nvPr>
            <p:ph type="title" idx="4294967295"/>
          </p:nvPr>
        </p:nvSpPr>
        <p:spPr>
          <a:xfrm>
            <a:off x="3513200" y="573250"/>
            <a:ext cx="5539500" cy="528000"/>
          </a:xfrm>
          <a:prstGeom prst="rect">
            <a:avLst/>
          </a:prstGeom>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4100" b="1">
                <a:solidFill>
                  <a:srgbClr val="009CDE"/>
                </a:solidFill>
                <a:latin typeface="Arial Black"/>
                <a:ea typeface="Arial Black"/>
                <a:cs typeface="Arial Black"/>
                <a:sym typeface="Arial Black"/>
              </a:rPr>
              <a:t>Immunization Hold</a:t>
            </a:r>
            <a:endParaRPr sz="1400" b="1" i="1">
              <a:solidFill>
                <a:srgbClr val="009CDE"/>
              </a:solidFill>
              <a:latin typeface="Arial Black"/>
              <a:ea typeface="Arial Black"/>
              <a:cs typeface="Arial Black"/>
              <a:sym typeface="Arial Black"/>
            </a:endParaRPr>
          </a:p>
        </p:txBody>
      </p:sp>
      <p:pic>
        <p:nvPicPr>
          <p:cNvPr id="403" name="Google Shape;403;p66"/>
          <p:cNvPicPr preferRelativeResize="0"/>
          <p:nvPr/>
        </p:nvPicPr>
        <p:blipFill>
          <a:blip r:embed="rId3">
            <a:alphaModFix/>
          </a:blip>
          <a:stretch>
            <a:fillRect/>
          </a:stretch>
        </p:blipFill>
        <p:spPr>
          <a:xfrm>
            <a:off x="3513218" y="1232738"/>
            <a:ext cx="905257" cy="44888"/>
          </a:xfrm>
          <a:prstGeom prst="rect">
            <a:avLst/>
          </a:prstGeom>
          <a:noFill/>
          <a:ln>
            <a:noFill/>
          </a:ln>
        </p:spPr>
      </p:pic>
      <p:sp>
        <p:nvSpPr>
          <p:cNvPr id="404" name="Google Shape;404;p66"/>
          <p:cNvSpPr txBox="1"/>
          <p:nvPr/>
        </p:nvSpPr>
        <p:spPr>
          <a:xfrm>
            <a:off x="3654900" y="1633800"/>
            <a:ext cx="4925700" cy="313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900" b="1">
                <a:solidFill>
                  <a:srgbClr val="004C97"/>
                </a:solidFill>
              </a:rPr>
              <a:t>You will only have to address this hold once as a dual enrollment student. </a:t>
            </a:r>
            <a:endParaRPr sz="2900" b="1">
              <a:solidFill>
                <a:srgbClr val="004C97"/>
              </a:solidFill>
            </a:endParaRPr>
          </a:p>
          <a:p>
            <a:pPr marL="0" marR="0" lvl="0" indent="0" algn="l" rtl="0">
              <a:lnSpc>
                <a:spcPct val="115000"/>
              </a:lnSpc>
              <a:spcBef>
                <a:spcPts val="1000"/>
              </a:spcBef>
              <a:spcAft>
                <a:spcPts val="1000"/>
              </a:spcAft>
              <a:buNone/>
            </a:pPr>
            <a:r>
              <a:rPr lang="en" sz="2100">
                <a:solidFill>
                  <a:srgbClr val="004C97"/>
                </a:solidFill>
              </a:rPr>
              <a:t>To comply with state laws and regulations, UWF requires the submission of shot records to address immunization and related concerns. </a:t>
            </a:r>
            <a:endParaRPr sz="2100">
              <a:solidFill>
                <a:srgbClr val="004C97"/>
              </a:solidFill>
            </a:endParaRPr>
          </a:p>
        </p:txBody>
      </p:sp>
      <p:pic>
        <p:nvPicPr>
          <p:cNvPr id="405" name="Google Shape;405;p66"/>
          <p:cNvPicPr preferRelativeResize="0"/>
          <p:nvPr/>
        </p:nvPicPr>
        <p:blipFill rotWithShape="1">
          <a:blip r:embed="rId4">
            <a:alphaModFix/>
          </a:blip>
          <a:srcRect l="35369" r="30221"/>
          <a:stretch/>
        </p:blipFill>
        <p:spPr>
          <a:xfrm>
            <a:off x="0" y="-29937"/>
            <a:ext cx="3182899" cy="5203375"/>
          </a:xfrm>
          <a:prstGeom prst="rect">
            <a:avLst/>
          </a:prstGeom>
          <a:noFill/>
          <a:ln>
            <a:noFill/>
          </a:ln>
        </p:spPr>
      </p:pic>
      <p:pic>
        <p:nvPicPr>
          <p:cNvPr id="406" name="Google Shape;406;p66"/>
          <p:cNvPicPr preferRelativeResize="0"/>
          <p:nvPr/>
        </p:nvPicPr>
        <p:blipFill>
          <a:blip r:embed="rId3">
            <a:alphaModFix/>
          </a:blip>
          <a:stretch>
            <a:fillRect/>
          </a:stretch>
        </p:blipFill>
        <p:spPr>
          <a:xfrm rot="-5400000">
            <a:off x="611141" y="2541826"/>
            <a:ext cx="5203374" cy="5984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67"/>
          <p:cNvSpPr txBox="1">
            <a:spLocks noGrp="1"/>
          </p:cNvSpPr>
          <p:nvPr>
            <p:ph type="title" idx="4294967295"/>
          </p:nvPr>
        </p:nvSpPr>
        <p:spPr>
          <a:xfrm>
            <a:off x="536250" y="756925"/>
            <a:ext cx="5539500" cy="528000"/>
          </a:xfrm>
          <a:prstGeom prst="rect">
            <a:avLst/>
          </a:prstGeom>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4100" b="1">
                <a:solidFill>
                  <a:srgbClr val="009CDE"/>
                </a:solidFill>
                <a:latin typeface="Arial Black"/>
                <a:ea typeface="Arial Black"/>
                <a:cs typeface="Arial Black"/>
                <a:sym typeface="Arial Black"/>
              </a:rPr>
              <a:t>Nautilus Card</a:t>
            </a:r>
            <a:endParaRPr sz="1400" b="1" i="1">
              <a:solidFill>
                <a:srgbClr val="009CDE"/>
              </a:solidFill>
              <a:latin typeface="Arial Black"/>
              <a:ea typeface="Arial Black"/>
              <a:cs typeface="Arial Black"/>
              <a:sym typeface="Arial Black"/>
            </a:endParaRPr>
          </a:p>
        </p:txBody>
      </p:sp>
      <p:pic>
        <p:nvPicPr>
          <p:cNvPr id="412" name="Google Shape;412;p67"/>
          <p:cNvPicPr preferRelativeResize="0"/>
          <p:nvPr/>
        </p:nvPicPr>
        <p:blipFill>
          <a:blip r:embed="rId3">
            <a:alphaModFix/>
          </a:blip>
          <a:stretch>
            <a:fillRect/>
          </a:stretch>
        </p:blipFill>
        <p:spPr>
          <a:xfrm>
            <a:off x="536268" y="1416413"/>
            <a:ext cx="905257" cy="44888"/>
          </a:xfrm>
          <a:prstGeom prst="rect">
            <a:avLst/>
          </a:prstGeom>
          <a:noFill/>
          <a:ln>
            <a:noFill/>
          </a:ln>
        </p:spPr>
      </p:pic>
      <p:sp>
        <p:nvSpPr>
          <p:cNvPr id="413" name="Google Shape;413;p67"/>
          <p:cNvSpPr txBox="1"/>
          <p:nvPr/>
        </p:nvSpPr>
        <p:spPr>
          <a:xfrm>
            <a:off x="677950" y="1817475"/>
            <a:ext cx="4925700" cy="2075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1000"/>
              </a:spcAft>
              <a:buNone/>
            </a:pPr>
            <a:r>
              <a:rPr lang="en" sz="2900">
                <a:solidFill>
                  <a:srgbClr val="004C97"/>
                </a:solidFill>
              </a:rPr>
              <a:t>You will be required to purchase a Nautilus Card student ID ($10 annually) before classes begin.</a:t>
            </a:r>
            <a:endParaRPr sz="2100">
              <a:solidFill>
                <a:srgbClr val="004C97"/>
              </a:solidFill>
            </a:endParaRPr>
          </a:p>
        </p:txBody>
      </p:sp>
      <p:pic>
        <p:nvPicPr>
          <p:cNvPr id="414" name="Google Shape;414;p67"/>
          <p:cNvPicPr preferRelativeResize="0"/>
          <p:nvPr/>
        </p:nvPicPr>
        <p:blipFill rotWithShape="1">
          <a:blip r:embed="rId4">
            <a:alphaModFix/>
          </a:blip>
          <a:srcRect l="24168" r="40368"/>
          <a:stretch/>
        </p:blipFill>
        <p:spPr>
          <a:xfrm>
            <a:off x="5863500" y="-29937"/>
            <a:ext cx="3280498" cy="5203375"/>
          </a:xfrm>
          <a:prstGeom prst="rect">
            <a:avLst/>
          </a:prstGeom>
          <a:noFill/>
          <a:ln>
            <a:noFill/>
          </a:ln>
        </p:spPr>
      </p:pic>
      <p:pic>
        <p:nvPicPr>
          <p:cNvPr id="415" name="Google Shape;415;p67"/>
          <p:cNvPicPr preferRelativeResize="0"/>
          <p:nvPr/>
        </p:nvPicPr>
        <p:blipFill>
          <a:blip r:embed="rId3">
            <a:alphaModFix/>
          </a:blip>
          <a:stretch>
            <a:fillRect/>
          </a:stretch>
        </p:blipFill>
        <p:spPr>
          <a:xfrm rot="-5400000">
            <a:off x="3291741" y="2541813"/>
            <a:ext cx="5203374" cy="59849"/>
          </a:xfrm>
          <a:prstGeom prst="rect">
            <a:avLst/>
          </a:prstGeom>
          <a:noFill/>
          <a:ln>
            <a:noFill/>
          </a:ln>
        </p:spPr>
      </p:pic>
      <p:sp>
        <p:nvSpPr>
          <p:cNvPr id="416" name="Google Shape;416;p67"/>
          <p:cNvSpPr txBox="1"/>
          <p:nvPr/>
        </p:nvSpPr>
        <p:spPr>
          <a:xfrm>
            <a:off x="1183954" y="3873875"/>
            <a:ext cx="2969100" cy="346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sz="1600" b="1">
                <a:solidFill>
                  <a:srgbClr val="004C97"/>
                </a:solidFill>
                <a:latin typeface="Arial Black"/>
                <a:ea typeface="Arial Black"/>
                <a:cs typeface="Arial Black"/>
                <a:sym typeface="Arial Black"/>
              </a:rPr>
              <a:t>uwf.edu/IDCard</a:t>
            </a:r>
            <a:endParaRPr sz="1600" b="1">
              <a:solidFill>
                <a:srgbClr val="004C97"/>
              </a:solidFill>
              <a:latin typeface="Arial Black"/>
              <a:ea typeface="Arial Black"/>
              <a:cs typeface="Arial Black"/>
              <a:sym typeface="Arial Black"/>
            </a:endParaRPr>
          </a:p>
        </p:txBody>
      </p:sp>
      <p:pic>
        <p:nvPicPr>
          <p:cNvPr id="417" name="Google Shape;417;p67"/>
          <p:cNvPicPr preferRelativeResize="0"/>
          <p:nvPr/>
        </p:nvPicPr>
        <p:blipFill>
          <a:blip r:embed="rId5">
            <a:alphaModFix/>
          </a:blip>
          <a:stretch>
            <a:fillRect/>
          </a:stretch>
        </p:blipFill>
        <p:spPr>
          <a:xfrm flipH="1">
            <a:off x="760692" y="3782373"/>
            <a:ext cx="357150" cy="3463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22" name="Google Shape;422;p68"/>
          <p:cNvPicPr preferRelativeResize="0"/>
          <p:nvPr/>
        </p:nvPicPr>
        <p:blipFill>
          <a:blip r:embed="rId3">
            <a:alphaModFix/>
          </a:blip>
          <a:stretch>
            <a:fillRect/>
          </a:stretch>
        </p:blipFill>
        <p:spPr>
          <a:xfrm>
            <a:off x="0" y="0"/>
            <a:ext cx="9144003" cy="5143522"/>
          </a:xfrm>
          <a:prstGeom prst="rect">
            <a:avLst/>
          </a:prstGeom>
          <a:noFill/>
          <a:ln>
            <a:noFill/>
          </a:ln>
        </p:spPr>
      </p:pic>
      <p:sp>
        <p:nvSpPr>
          <p:cNvPr id="423" name="Google Shape;423;p68"/>
          <p:cNvSpPr txBox="1"/>
          <p:nvPr/>
        </p:nvSpPr>
        <p:spPr>
          <a:xfrm>
            <a:off x="819925" y="1665409"/>
            <a:ext cx="4597200" cy="11640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None/>
            </a:pPr>
            <a:r>
              <a:rPr lang="en" sz="4600" b="1">
                <a:solidFill>
                  <a:srgbClr val="FFFFFF"/>
                </a:solidFill>
                <a:latin typeface="Arial Black"/>
                <a:ea typeface="Arial Black"/>
                <a:cs typeface="Arial Black"/>
                <a:sym typeface="Arial Black"/>
              </a:rPr>
              <a:t>Registering for Classes</a:t>
            </a:r>
            <a:endParaRPr sz="1900" b="1" i="1">
              <a:solidFill>
                <a:srgbClr val="FFFFFF"/>
              </a:solidFill>
              <a:latin typeface="Arial Black"/>
              <a:ea typeface="Arial Black"/>
              <a:cs typeface="Arial Black"/>
              <a:sym typeface="Arial Black"/>
            </a:endParaRPr>
          </a:p>
        </p:txBody>
      </p:sp>
      <p:pic>
        <p:nvPicPr>
          <p:cNvPr id="424" name="Google Shape;424;p68"/>
          <p:cNvPicPr preferRelativeResize="0"/>
          <p:nvPr/>
        </p:nvPicPr>
        <p:blipFill>
          <a:blip r:embed="rId4">
            <a:alphaModFix/>
          </a:blip>
          <a:stretch>
            <a:fillRect/>
          </a:stretch>
        </p:blipFill>
        <p:spPr>
          <a:xfrm>
            <a:off x="819937" y="2971259"/>
            <a:ext cx="914401" cy="44888"/>
          </a:xfrm>
          <a:prstGeom prst="rect">
            <a:avLst/>
          </a:prstGeom>
          <a:noFill/>
          <a:ln>
            <a:noFill/>
          </a:ln>
        </p:spPr>
      </p:pic>
      <p:sp>
        <p:nvSpPr>
          <p:cNvPr id="425" name="Google Shape;425;p68"/>
          <p:cNvSpPr txBox="1"/>
          <p:nvPr/>
        </p:nvSpPr>
        <p:spPr>
          <a:xfrm>
            <a:off x="1148599" y="3218825"/>
            <a:ext cx="7131300" cy="279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1700" b="1">
                <a:solidFill>
                  <a:srgbClr val="FFFFFF"/>
                </a:solidFill>
                <a:latin typeface="Arial Black"/>
                <a:ea typeface="Arial Black"/>
                <a:cs typeface="Arial Black"/>
                <a:sym typeface="Arial Black"/>
              </a:rPr>
              <a:t>uwf.edu/DE</a:t>
            </a:r>
            <a:endParaRPr sz="1700" b="1">
              <a:solidFill>
                <a:srgbClr val="FFFFFF"/>
              </a:solidFill>
              <a:latin typeface="Arial Black"/>
              <a:ea typeface="Arial Black"/>
              <a:cs typeface="Arial Black"/>
              <a:sym typeface="Arial Black"/>
            </a:endParaRPr>
          </a:p>
        </p:txBody>
      </p:sp>
      <p:pic>
        <p:nvPicPr>
          <p:cNvPr id="426" name="Google Shape;426;p68"/>
          <p:cNvPicPr preferRelativeResize="0"/>
          <p:nvPr/>
        </p:nvPicPr>
        <p:blipFill>
          <a:blip r:embed="rId5">
            <a:alphaModFix/>
          </a:blip>
          <a:stretch>
            <a:fillRect/>
          </a:stretch>
        </p:blipFill>
        <p:spPr>
          <a:xfrm flipH="1">
            <a:off x="800267" y="3144729"/>
            <a:ext cx="353377" cy="35337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69"/>
          <p:cNvSpPr txBox="1"/>
          <p:nvPr/>
        </p:nvSpPr>
        <p:spPr>
          <a:xfrm>
            <a:off x="684900" y="1722300"/>
            <a:ext cx="3134400" cy="3364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1000"/>
              </a:spcAft>
              <a:buNone/>
            </a:pPr>
            <a:r>
              <a:rPr lang="en" sz="2600">
                <a:solidFill>
                  <a:srgbClr val="004C97"/>
                </a:solidFill>
              </a:rPr>
              <a:t>DE students must register for classes using the DE approval form only.</a:t>
            </a:r>
            <a:endParaRPr sz="1800" b="1">
              <a:solidFill>
                <a:srgbClr val="004C97"/>
              </a:solidFill>
            </a:endParaRPr>
          </a:p>
        </p:txBody>
      </p:sp>
      <p:pic>
        <p:nvPicPr>
          <p:cNvPr id="432" name="Google Shape;432;p69"/>
          <p:cNvPicPr preferRelativeResize="0"/>
          <p:nvPr/>
        </p:nvPicPr>
        <p:blipFill>
          <a:blip r:embed="rId3">
            <a:alphaModFix/>
          </a:blip>
          <a:stretch>
            <a:fillRect/>
          </a:stretch>
        </p:blipFill>
        <p:spPr>
          <a:xfrm rot="-5400000">
            <a:off x="1846366" y="2541813"/>
            <a:ext cx="5203374" cy="59849"/>
          </a:xfrm>
          <a:prstGeom prst="rect">
            <a:avLst/>
          </a:prstGeom>
          <a:noFill/>
          <a:ln>
            <a:noFill/>
          </a:ln>
        </p:spPr>
      </p:pic>
      <p:sp>
        <p:nvSpPr>
          <p:cNvPr id="433" name="Google Shape;433;p69"/>
          <p:cNvSpPr txBox="1">
            <a:spLocks noGrp="1"/>
          </p:cNvSpPr>
          <p:nvPr>
            <p:ph type="title" idx="4294967295"/>
          </p:nvPr>
        </p:nvSpPr>
        <p:spPr>
          <a:xfrm>
            <a:off x="373750" y="596100"/>
            <a:ext cx="4074900" cy="1202400"/>
          </a:xfrm>
          <a:prstGeom prst="rect">
            <a:avLst/>
          </a:prstGeom>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4100" b="1">
                <a:solidFill>
                  <a:srgbClr val="009CDE"/>
                </a:solidFill>
                <a:latin typeface="Arial Black"/>
                <a:ea typeface="Arial Black"/>
                <a:cs typeface="Arial Black"/>
                <a:sym typeface="Arial Black"/>
              </a:rPr>
              <a:t>Registration</a:t>
            </a:r>
            <a:endParaRPr sz="1400" b="1" i="1">
              <a:solidFill>
                <a:srgbClr val="009CDE"/>
              </a:solidFill>
              <a:latin typeface="Arial Black"/>
              <a:ea typeface="Arial Black"/>
              <a:cs typeface="Arial Black"/>
              <a:sym typeface="Arial Black"/>
            </a:endParaRPr>
          </a:p>
        </p:txBody>
      </p:sp>
      <p:pic>
        <p:nvPicPr>
          <p:cNvPr id="434" name="Google Shape;434;p69"/>
          <p:cNvPicPr preferRelativeResize="0"/>
          <p:nvPr/>
        </p:nvPicPr>
        <p:blipFill>
          <a:blip r:embed="rId3">
            <a:alphaModFix/>
          </a:blip>
          <a:stretch>
            <a:fillRect/>
          </a:stretch>
        </p:blipFill>
        <p:spPr>
          <a:xfrm>
            <a:off x="373768" y="1255588"/>
            <a:ext cx="905257" cy="44888"/>
          </a:xfrm>
          <a:prstGeom prst="rect">
            <a:avLst/>
          </a:prstGeom>
          <a:noFill/>
          <a:ln>
            <a:noFill/>
          </a:ln>
        </p:spPr>
      </p:pic>
      <p:sp>
        <p:nvSpPr>
          <p:cNvPr id="435" name="Google Shape;435;p69"/>
          <p:cNvSpPr txBox="1"/>
          <p:nvPr/>
        </p:nvSpPr>
        <p:spPr>
          <a:xfrm>
            <a:off x="1158057" y="3766800"/>
            <a:ext cx="3443100" cy="346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sz="1600" b="1">
                <a:solidFill>
                  <a:srgbClr val="004C97"/>
                </a:solidFill>
                <a:latin typeface="Arial Black"/>
                <a:ea typeface="Arial Black"/>
                <a:cs typeface="Arial Black"/>
                <a:sym typeface="Arial Black"/>
              </a:rPr>
              <a:t>uwf.edu/DE</a:t>
            </a:r>
            <a:endParaRPr sz="1600" b="1">
              <a:solidFill>
                <a:srgbClr val="004C97"/>
              </a:solidFill>
              <a:latin typeface="Arial Black"/>
              <a:ea typeface="Arial Black"/>
              <a:cs typeface="Arial Black"/>
              <a:sym typeface="Arial Black"/>
            </a:endParaRPr>
          </a:p>
        </p:txBody>
      </p:sp>
      <p:pic>
        <p:nvPicPr>
          <p:cNvPr id="436" name="Google Shape;436;p69"/>
          <p:cNvPicPr preferRelativeResize="0"/>
          <p:nvPr/>
        </p:nvPicPr>
        <p:blipFill rotWithShape="1">
          <a:blip r:embed="rId4">
            <a:alphaModFix/>
          </a:blip>
          <a:srcRect l="29059" r="20499"/>
          <a:stretch/>
        </p:blipFill>
        <p:spPr>
          <a:xfrm>
            <a:off x="4477975" y="-29950"/>
            <a:ext cx="4666027" cy="5203375"/>
          </a:xfrm>
          <a:prstGeom prst="rect">
            <a:avLst/>
          </a:prstGeom>
          <a:noFill/>
          <a:ln>
            <a:noFill/>
          </a:ln>
        </p:spPr>
      </p:pic>
      <p:pic>
        <p:nvPicPr>
          <p:cNvPr id="437" name="Google Shape;437;p69"/>
          <p:cNvPicPr preferRelativeResize="0"/>
          <p:nvPr/>
        </p:nvPicPr>
        <p:blipFill>
          <a:blip r:embed="rId5">
            <a:alphaModFix/>
          </a:blip>
          <a:stretch>
            <a:fillRect/>
          </a:stretch>
        </p:blipFill>
        <p:spPr>
          <a:xfrm flipH="1">
            <a:off x="734792" y="3675298"/>
            <a:ext cx="357150" cy="3463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70"/>
          <p:cNvSpPr txBox="1"/>
          <p:nvPr/>
        </p:nvSpPr>
        <p:spPr>
          <a:xfrm>
            <a:off x="221375" y="1303600"/>
            <a:ext cx="4074900" cy="2997300"/>
          </a:xfrm>
          <a:prstGeom prst="rect">
            <a:avLst/>
          </a:prstGeom>
          <a:noFill/>
          <a:ln>
            <a:noFill/>
          </a:ln>
        </p:spPr>
        <p:txBody>
          <a:bodyPr spcFirstLastPara="1" wrap="square" lIns="91425" tIns="45700" rIns="91425" bIns="45700" anchor="t" anchorCtr="0">
            <a:noAutofit/>
          </a:bodyPr>
          <a:lstStyle/>
          <a:p>
            <a:pPr marL="342900" lvl="0" indent="-241300" algn="l" rtl="0">
              <a:lnSpc>
                <a:spcPct val="112000"/>
              </a:lnSpc>
              <a:spcBef>
                <a:spcPts val="600"/>
              </a:spcBef>
              <a:spcAft>
                <a:spcPts val="0"/>
              </a:spcAft>
              <a:buClr>
                <a:srgbClr val="004C97"/>
              </a:buClr>
              <a:buSzPts val="2000"/>
              <a:buChar char="●"/>
            </a:pPr>
            <a:r>
              <a:rPr lang="en" sz="2000">
                <a:solidFill>
                  <a:srgbClr val="004C97"/>
                </a:solidFill>
              </a:rPr>
              <a:t>Maximum course load:</a:t>
            </a:r>
            <a:endParaRPr sz="2000">
              <a:solidFill>
                <a:srgbClr val="004C97"/>
              </a:solidFill>
            </a:endParaRPr>
          </a:p>
          <a:p>
            <a:pPr marL="914400" lvl="1" indent="-355600" algn="l" rtl="0">
              <a:lnSpc>
                <a:spcPct val="112000"/>
              </a:lnSpc>
              <a:spcBef>
                <a:spcPts val="600"/>
              </a:spcBef>
              <a:spcAft>
                <a:spcPts val="0"/>
              </a:spcAft>
              <a:buClr>
                <a:srgbClr val="004C97"/>
              </a:buClr>
              <a:buSzPts val="2000"/>
              <a:buChar char="○"/>
            </a:pPr>
            <a:r>
              <a:rPr lang="en" sz="2000">
                <a:solidFill>
                  <a:srgbClr val="004C97"/>
                </a:solidFill>
              </a:rPr>
              <a:t>15 credits Fall/Spring </a:t>
            </a:r>
            <a:endParaRPr sz="2000">
              <a:solidFill>
                <a:srgbClr val="004C97"/>
              </a:solidFill>
            </a:endParaRPr>
          </a:p>
          <a:p>
            <a:pPr marL="914400" lvl="1" indent="-355600" algn="l" rtl="0">
              <a:lnSpc>
                <a:spcPct val="112000"/>
              </a:lnSpc>
              <a:spcBef>
                <a:spcPts val="600"/>
              </a:spcBef>
              <a:spcAft>
                <a:spcPts val="0"/>
              </a:spcAft>
              <a:buClr>
                <a:srgbClr val="004C97"/>
              </a:buClr>
              <a:buSzPts val="2000"/>
              <a:buChar char="○"/>
            </a:pPr>
            <a:r>
              <a:rPr lang="en" sz="2000">
                <a:solidFill>
                  <a:srgbClr val="004C97"/>
                </a:solidFill>
              </a:rPr>
              <a:t>6 credits Summer</a:t>
            </a:r>
            <a:endParaRPr sz="2000">
              <a:solidFill>
                <a:srgbClr val="004C97"/>
              </a:solidFill>
            </a:endParaRPr>
          </a:p>
          <a:p>
            <a:pPr marL="342900" lvl="0" indent="-241300" algn="l" rtl="0">
              <a:lnSpc>
                <a:spcPct val="112000"/>
              </a:lnSpc>
              <a:spcBef>
                <a:spcPts val="600"/>
              </a:spcBef>
              <a:spcAft>
                <a:spcPts val="0"/>
              </a:spcAft>
              <a:buClr>
                <a:srgbClr val="004C97"/>
              </a:buClr>
              <a:buSzPts val="2000"/>
              <a:buChar char="●"/>
            </a:pPr>
            <a:r>
              <a:rPr lang="en" sz="2000">
                <a:solidFill>
                  <a:srgbClr val="004C97"/>
                </a:solidFill>
              </a:rPr>
              <a:t>Follow the same timeline of registration as other students. </a:t>
            </a:r>
            <a:endParaRPr sz="2000">
              <a:solidFill>
                <a:srgbClr val="004C97"/>
              </a:solidFill>
            </a:endParaRPr>
          </a:p>
          <a:p>
            <a:pPr marL="342900" lvl="0" indent="-241300" algn="l" rtl="0">
              <a:lnSpc>
                <a:spcPct val="112000"/>
              </a:lnSpc>
              <a:spcBef>
                <a:spcPts val="600"/>
              </a:spcBef>
              <a:spcAft>
                <a:spcPts val="10"/>
              </a:spcAft>
              <a:buClr>
                <a:srgbClr val="004C97"/>
              </a:buClr>
              <a:buSzPts val="2000"/>
              <a:buChar char="●"/>
            </a:pPr>
            <a:r>
              <a:rPr lang="en" sz="2000">
                <a:solidFill>
                  <a:srgbClr val="004C97"/>
                </a:solidFill>
              </a:rPr>
              <a:t>Schedule changes can be made through Drop/Add Week.</a:t>
            </a:r>
            <a:endParaRPr sz="2000">
              <a:solidFill>
                <a:srgbClr val="004C97"/>
              </a:solidFill>
            </a:endParaRPr>
          </a:p>
        </p:txBody>
      </p:sp>
      <p:pic>
        <p:nvPicPr>
          <p:cNvPr id="443" name="Google Shape;443;p70"/>
          <p:cNvPicPr preferRelativeResize="0"/>
          <p:nvPr/>
        </p:nvPicPr>
        <p:blipFill>
          <a:blip r:embed="rId3">
            <a:alphaModFix/>
          </a:blip>
          <a:stretch>
            <a:fillRect/>
          </a:stretch>
        </p:blipFill>
        <p:spPr>
          <a:xfrm rot="-5400000">
            <a:off x="1846366" y="2541813"/>
            <a:ext cx="5203374" cy="59849"/>
          </a:xfrm>
          <a:prstGeom prst="rect">
            <a:avLst/>
          </a:prstGeom>
          <a:noFill/>
          <a:ln>
            <a:noFill/>
          </a:ln>
        </p:spPr>
      </p:pic>
      <p:sp>
        <p:nvSpPr>
          <p:cNvPr id="444" name="Google Shape;444;p70"/>
          <p:cNvSpPr txBox="1">
            <a:spLocks noGrp="1"/>
          </p:cNvSpPr>
          <p:nvPr>
            <p:ph type="title" idx="4294967295"/>
          </p:nvPr>
        </p:nvSpPr>
        <p:spPr>
          <a:xfrm>
            <a:off x="221350" y="367500"/>
            <a:ext cx="4074900" cy="1202400"/>
          </a:xfrm>
          <a:prstGeom prst="rect">
            <a:avLst/>
          </a:prstGeom>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4100" b="1">
                <a:solidFill>
                  <a:srgbClr val="009CDE"/>
                </a:solidFill>
                <a:latin typeface="Arial Black"/>
                <a:ea typeface="Arial Black"/>
                <a:cs typeface="Arial Black"/>
                <a:sym typeface="Arial Black"/>
              </a:rPr>
              <a:t>Guidelines</a:t>
            </a:r>
            <a:endParaRPr sz="1400" b="1" i="1">
              <a:solidFill>
                <a:srgbClr val="009CDE"/>
              </a:solidFill>
              <a:latin typeface="Arial Black"/>
              <a:ea typeface="Arial Black"/>
              <a:cs typeface="Arial Black"/>
              <a:sym typeface="Arial Black"/>
            </a:endParaRPr>
          </a:p>
        </p:txBody>
      </p:sp>
      <p:pic>
        <p:nvPicPr>
          <p:cNvPr id="445" name="Google Shape;445;p70"/>
          <p:cNvPicPr preferRelativeResize="0"/>
          <p:nvPr/>
        </p:nvPicPr>
        <p:blipFill>
          <a:blip r:embed="rId3">
            <a:alphaModFix/>
          </a:blip>
          <a:stretch>
            <a:fillRect/>
          </a:stretch>
        </p:blipFill>
        <p:spPr>
          <a:xfrm>
            <a:off x="221368" y="1026988"/>
            <a:ext cx="905257" cy="44888"/>
          </a:xfrm>
          <a:prstGeom prst="rect">
            <a:avLst/>
          </a:prstGeom>
          <a:noFill/>
          <a:ln>
            <a:noFill/>
          </a:ln>
        </p:spPr>
      </p:pic>
      <p:pic>
        <p:nvPicPr>
          <p:cNvPr id="446" name="Google Shape;446;p70"/>
          <p:cNvPicPr preferRelativeResize="0"/>
          <p:nvPr/>
        </p:nvPicPr>
        <p:blipFill rotWithShape="1">
          <a:blip r:embed="rId4">
            <a:alphaModFix/>
          </a:blip>
          <a:srcRect l="30268" r="19292"/>
          <a:stretch/>
        </p:blipFill>
        <p:spPr>
          <a:xfrm>
            <a:off x="4477975" y="-29925"/>
            <a:ext cx="4666027" cy="5203375"/>
          </a:xfrm>
          <a:prstGeom prst="rect">
            <a:avLst/>
          </a:prstGeom>
          <a:noFill/>
          <a:ln>
            <a:noFill/>
          </a:ln>
        </p:spPr>
      </p:pic>
      <p:sp>
        <p:nvSpPr>
          <p:cNvPr id="447" name="Google Shape;447;p70"/>
          <p:cNvSpPr txBox="1"/>
          <p:nvPr/>
        </p:nvSpPr>
        <p:spPr>
          <a:xfrm>
            <a:off x="777057" y="4452600"/>
            <a:ext cx="3443100" cy="346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sz="1600" b="1">
                <a:solidFill>
                  <a:srgbClr val="004C97"/>
                </a:solidFill>
                <a:latin typeface="Arial Black"/>
                <a:ea typeface="Arial Black"/>
                <a:cs typeface="Arial Black"/>
                <a:sym typeface="Arial Black"/>
              </a:rPr>
              <a:t>uwf.edu/AcademicCalendar</a:t>
            </a:r>
            <a:endParaRPr sz="1600" b="1">
              <a:solidFill>
                <a:srgbClr val="004C97"/>
              </a:solidFill>
              <a:latin typeface="Arial Black"/>
              <a:ea typeface="Arial Black"/>
              <a:cs typeface="Arial Black"/>
              <a:sym typeface="Arial Black"/>
            </a:endParaRPr>
          </a:p>
        </p:txBody>
      </p:sp>
      <p:pic>
        <p:nvPicPr>
          <p:cNvPr id="448" name="Google Shape;448;p70"/>
          <p:cNvPicPr preferRelativeResize="0"/>
          <p:nvPr/>
        </p:nvPicPr>
        <p:blipFill>
          <a:blip r:embed="rId5">
            <a:alphaModFix/>
          </a:blip>
          <a:stretch>
            <a:fillRect/>
          </a:stretch>
        </p:blipFill>
        <p:spPr>
          <a:xfrm flipH="1">
            <a:off x="353792" y="4361098"/>
            <a:ext cx="357150" cy="3463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71"/>
          <p:cNvSpPr txBox="1">
            <a:spLocks noGrp="1"/>
          </p:cNvSpPr>
          <p:nvPr>
            <p:ph type="title" idx="4294967295"/>
          </p:nvPr>
        </p:nvSpPr>
        <p:spPr>
          <a:xfrm>
            <a:off x="246500" y="693225"/>
            <a:ext cx="2392200" cy="704400"/>
          </a:xfrm>
          <a:prstGeom prst="rect">
            <a:avLst/>
          </a:prstGeom>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4100" b="1">
                <a:solidFill>
                  <a:srgbClr val="009CDE"/>
                </a:solidFill>
                <a:latin typeface="Arial Black"/>
                <a:ea typeface="Arial Black"/>
                <a:cs typeface="Arial Black"/>
                <a:sym typeface="Arial Black"/>
              </a:rPr>
              <a:t>MyUWF</a:t>
            </a:r>
            <a:endParaRPr sz="1400" b="1" i="1">
              <a:solidFill>
                <a:srgbClr val="009CDE"/>
              </a:solidFill>
              <a:latin typeface="Arial Black"/>
              <a:ea typeface="Arial Black"/>
              <a:cs typeface="Arial Black"/>
              <a:sym typeface="Arial Black"/>
            </a:endParaRPr>
          </a:p>
        </p:txBody>
      </p:sp>
      <p:pic>
        <p:nvPicPr>
          <p:cNvPr id="454" name="Google Shape;454;p71"/>
          <p:cNvPicPr preferRelativeResize="0"/>
          <p:nvPr/>
        </p:nvPicPr>
        <p:blipFill>
          <a:blip r:embed="rId3">
            <a:alphaModFix/>
          </a:blip>
          <a:stretch>
            <a:fillRect/>
          </a:stretch>
        </p:blipFill>
        <p:spPr>
          <a:xfrm>
            <a:off x="246518" y="1352713"/>
            <a:ext cx="905257" cy="44888"/>
          </a:xfrm>
          <a:prstGeom prst="rect">
            <a:avLst/>
          </a:prstGeom>
          <a:noFill/>
          <a:ln>
            <a:noFill/>
          </a:ln>
        </p:spPr>
      </p:pic>
      <p:sp>
        <p:nvSpPr>
          <p:cNvPr id="455" name="Google Shape;455;p71"/>
          <p:cNvSpPr txBox="1"/>
          <p:nvPr/>
        </p:nvSpPr>
        <p:spPr>
          <a:xfrm>
            <a:off x="424700" y="2571750"/>
            <a:ext cx="8191500" cy="2253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 sz="2000">
                <a:solidFill>
                  <a:srgbClr val="004C97"/>
                </a:solidFill>
              </a:rPr>
              <a:t>MyUWF is an online portal for admitted student resources, including: </a:t>
            </a:r>
            <a:endParaRPr sz="2000" b="1">
              <a:solidFill>
                <a:srgbClr val="004C97"/>
              </a:solidFill>
              <a:latin typeface="Arial Black"/>
              <a:ea typeface="Arial Black"/>
              <a:cs typeface="Arial Black"/>
              <a:sym typeface="Arial Black"/>
            </a:endParaRPr>
          </a:p>
          <a:p>
            <a:pPr marL="628650" lvl="0" indent="-298450" algn="l" rtl="0">
              <a:lnSpc>
                <a:spcPct val="100000"/>
              </a:lnSpc>
              <a:spcBef>
                <a:spcPts val="500"/>
              </a:spcBef>
              <a:spcAft>
                <a:spcPts val="0"/>
              </a:spcAft>
              <a:buClr>
                <a:srgbClr val="004C97"/>
              </a:buClr>
              <a:buSzPts val="2000"/>
              <a:buChar char="●"/>
            </a:pPr>
            <a:r>
              <a:rPr lang="en" sz="2000" b="1">
                <a:solidFill>
                  <a:srgbClr val="004C97"/>
                </a:solidFill>
              </a:rPr>
              <a:t>My Classes: </a:t>
            </a:r>
            <a:r>
              <a:rPr lang="en" sz="2000">
                <a:solidFill>
                  <a:srgbClr val="004C97"/>
                </a:solidFill>
              </a:rPr>
              <a:t>Your schedule and books.</a:t>
            </a:r>
            <a:endParaRPr sz="2000">
              <a:solidFill>
                <a:srgbClr val="004C97"/>
              </a:solidFill>
            </a:endParaRPr>
          </a:p>
          <a:p>
            <a:pPr marL="628650" lvl="0" indent="-298450" algn="l" rtl="0">
              <a:lnSpc>
                <a:spcPct val="100000"/>
              </a:lnSpc>
              <a:spcBef>
                <a:spcPts val="500"/>
              </a:spcBef>
              <a:spcAft>
                <a:spcPts val="0"/>
              </a:spcAft>
              <a:buClr>
                <a:srgbClr val="004C97"/>
              </a:buClr>
              <a:buSzPts val="2000"/>
              <a:buChar char="●"/>
            </a:pPr>
            <a:r>
              <a:rPr lang="en" sz="2000" b="1">
                <a:solidFill>
                  <a:srgbClr val="004C97"/>
                </a:solidFill>
              </a:rPr>
              <a:t>Syllabus Viewer:</a:t>
            </a:r>
            <a:r>
              <a:rPr lang="en" sz="2000">
                <a:solidFill>
                  <a:srgbClr val="004C97"/>
                </a:solidFill>
              </a:rPr>
              <a:t> Review content for courses that interest you.</a:t>
            </a:r>
            <a:endParaRPr sz="2000">
              <a:solidFill>
                <a:srgbClr val="004C97"/>
              </a:solidFill>
            </a:endParaRPr>
          </a:p>
          <a:p>
            <a:pPr marL="628650" lvl="0" indent="-298450" algn="l" rtl="0">
              <a:lnSpc>
                <a:spcPct val="100000"/>
              </a:lnSpc>
              <a:spcBef>
                <a:spcPts val="500"/>
              </a:spcBef>
              <a:spcAft>
                <a:spcPts val="0"/>
              </a:spcAft>
              <a:buClr>
                <a:srgbClr val="004C97"/>
              </a:buClr>
              <a:buSzPts val="2000"/>
              <a:buChar char="●"/>
            </a:pPr>
            <a:r>
              <a:rPr lang="en" sz="2000" b="1">
                <a:solidFill>
                  <a:srgbClr val="004C97"/>
                </a:solidFill>
              </a:rPr>
              <a:t>Student Academic Records Menu:</a:t>
            </a:r>
            <a:r>
              <a:rPr lang="en" sz="2000">
                <a:solidFill>
                  <a:srgbClr val="004C97"/>
                </a:solidFill>
              </a:rPr>
              <a:t> Grades, holds, etc. Grades will be sent to your school counselor at the end of each semester. </a:t>
            </a:r>
            <a:endParaRPr sz="2000">
              <a:solidFill>
                <a:srgbClr val="004C97"/>
              </a:solidFill>
            </a:endParaRPr>
          </a:p>
          <a:p>
            <a:pPr marL="628650" lvl="0" indent="-298450" algn="l" rtl="0">
              <a:lnSpc>
                <a:spcPct val="100000"/>
              </a:lnSpc>
              <a:spcBef>
                <a:spcPts val="500"/>
              </a:spcBef>
              <a:spcAft>
                <a:spcPts val="500"/>
              </a:spcAft>
              <a:buClr>
                <a:srgbClr val="004C97"/>
              </a:buClr>
              <a:buSzPts val="2000"/>
              <a:buChar char="●"/>
            </a:pPr>
            <a:r>
              <a:rPr lang="en" sz="2000" b="1">
                <a:solidFill>
                  <a:srgbClr val="004C97"/>
                </a:solidFill>
              </a:rPr>
              <a:t>Course Search: </a:t>
            </a:r>
            <a:r>
              <a:rPr lang="en" sz="2000">
                <a:solidFill>
                  <a:srgbClr val="004C97"/>
                </a:solidFill>
              </a:rPr>
              <a:t>Search for courses by semester.</a:t>
            </a:r>
            <a:endParaRPr sz="2000">
              <a:solidFill>
                <a:srgbClr val="004C97"/>
              </a:solidFill>
            </a:endParaRPr>
          </a:p>
        </p:txBody>
      </p:sp>
      <p:pic>
        <p:nvPicPr>
          <p:cNvPr id="456" name="Google Shape;456;p71"/>
          <p:cNvPicPr preferRelativeResize="0"/>
          <p:nvPr/>
        </p:nvPicPr>
        <p:blipFill>
          <a:blip r:embed="rId4">
            <a:alphaModFix/>
          </a:blip>
          <a:stretch>
            <a:fillRect/>
          </a:stretch>
        </p:blipFill>
        <p:spPr>
          <a:xfrm>
            <a:off x="2562125" y="388437"/>
            <a:ext cx="6401587" cy="1950474"/>
          </a:xfrm>
          <a:prstGeom prst="rect">
            <a:avLst/>
          </a:prstGeom>
          <a:noFill/>
          <a:ln>
            <a:noFill/>
          </a:ln>
        </p:spPr>
      </p:pic>
      <p:sp>
        <p:nvSpPr>
          <p:cNvPr id="457" name="Google Shape;457;p71"/>
          <p:cNvSpPr txBox="1"/>
          <p:nvPr/>
        </p:nvSpPr>
        <p:spPr>
          <a:xfrm>
            <a:off x="847957" y="1795600"/>
            <a:ext cx="3443100" cy="346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sz="1600" b="1">
                <a:solidFill>
                  <a:srgbClr val="004C97"/>
                </a:solidFill>
                <a:latin typeface="Arial Black"/>
                <a:ea typeface="Arial Black"/>
                <a:cs typeface="Arial Black"/>
                <a:sym typeface="Arial Black"/>
              </a:rPr>
              <a:t>my.uwf.edu</a:t>
            </a:r>
            <a:endParaRPr sz="1600" b="1">
              <a:solidFill>
                <a:srgbClr val="004C97"/>
              </a:solidFill>
              <a:latin typeface="Arial Black"/>
              <a:ea typeface="Arial Black"/>
              <a:cs typeface="Arial Black"/>
              <a:sym typeface="Arial Black"/>
            </a:endParaRPr>
          </a:p>
        </p:txBody>
      </p:sp>
      <p:pic>
        <p:nvPicPr>
          <p:cNvPr id="458" name="Google Shape;458;p71"/>
          <p:cNvPicPr preferRelativeResize="0"/>
          <p:nvPr/>
        </p:nvPicPr>
        <p:blipFill>
          <a:blip r:embed="rId5">
            <a:alphaModFix/>
          </a:blip>
          <a:stretch>
            <a:fillRect/>
          </a:stretch>
        </p:blipFill>
        <p:spPr>
          <a:xfrm flipH="1">
            <a:off x="424692" y="1704098"/>
            <a:ext cx="357150" cy="3463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72"/>
          <p:cNvSpPr txBox="1">
            <a:spLocks noGrp="1"/>
          </p:cNvSpPr>
          <p:nvPr>
            <p:ph type="title" idx="4294967295"/>
          </p:nvPr>
        </p:nvSpPr>
        <p:spPr>
          <a:xfrm>
            <a:off x="221350" y="367500"/>
            <a:ext cx="4350600" cy="704400"/>
          </a:xfrm>
          <a:prstGeom prst="rect">
            <a:avLst/>
          </a:prstGeom>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4100" b="1">
                <a:solidFill>
                  <a:srgbClr val="009CDE"/>
                </a:solidFill>
                <a:latin typeface="Arial Black"/>
                <a:ea typeface="Arial Black"/>
                <a:cs typeface="Arial Black"/>
                <a:sym typeface="Arial Black"/>
              </a:rPr>
              <a:t>Course Search</a:t>
            </a:r>
            <a:endParaRPr sz="1400" b="1" i="1">
              <a:solidFill>
                <a:srgbClr val="009CDE"/>
              </a:solidFill>
              <a:latin typeface="Arial Black"/>
              <a:ea typeface="Arial Black"/>
              <a:cs typeface="Arial Black"/>
              <a:sym typeface="Arial Black"/>
            </a:endParaRPr>
          </a:p>
        </p:txBody>
      </p:sp>
      <p:pic>
        <p:nvPicPr>
          <p:cNvPr id="464" name="Google Shape;464;p72"/>
          <p:cNvPicPr preferRelativeResize="0"/>
          <p:nvPr/>
        </p:nvPicPr>
        <p:blipFill>
          <a:blip r:embed="rId3">
            <a:alphaModFix/>
          </a:blip>
          <a:stretch>
            <a:fillRect/>
          </a:stretch>
        </p:blipFill>
        <p:spPr>
          <a:xfrm>
            <a:off x="221368" y="1026988"/>
            <a:ext cx="905257" cy="44888"/>
          </a:xfrm>
          <a:prstGeom prst="rect">
            <a:avLst/>
          </a:prstGeom>
          <a:noFill/>
          <a:ln>
            <a:noFill/>
          </a:ln>
        </p:spPr>
      </p:pic>
      <p:sp>
        <p:nvSpPr>
          <p:cNvPr id="465" name="Google Shape;465;p72"/>
          <p:cNvSpPr txBox="1"/>
          <p:nvPr/>
        </p:nvSpPr>
        <p:spPr>
          <a:xfrm>
            <a:off x="644607" y="1312500"/>
            <a:ext cx="3443100" cy="346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sz="1600" b="1">
                <a:solidFill>
                  <a:srgbClr val="004C97"/>
                </a:solidFill>
                <a:latin typeface="Arial Black"/>
                <a:ea typeface="Arial Black"/>
                <a:cs typeface="Arial Black"/>
                <a:sym typeface="Arial Black"/>
              </a:rPr>
              <a:t>uwf.edu/CourseSearch</a:t>
            </a:r>
            <a:endParaRPr sz="1600" b="1">
              <a:solidFill>
                <a:srgbClr val="004C97"/>
              </a:solidFill>
              <a:latin typeface="Arial Black"/>
              <a:ea typeface="Arial Black"/>
              <a:cs typeface="Arial Black"/>
              <a:sym typeface="Arial Black"/>
            </a:endParaRPr>
          </a:p>
        </p:txBody>
      </p:sp>
      <p:pic>
        <p:nvPicPr>
          <p:cNvPr id="466" name="Google Shape;466;p72"/>
          <p:cNvPicPr preferRelativeResize="0"/>
          <p:nvPr/>
        </p:nvPicPr>
        <p:blipFill>
          <a:blip r:embed="rId4">
            <a:alphaModFix/>
          </a:blip>
          <a:stretch>
            <a:fillRect/>
          </a:stretch>
        </p:blipFill>
        <p:spPr>
          <a:xfrm flipH="1">
            <a:off x="221342" y="1220998"/>
            <a:ext cx="357150" cy="346325"/>
          </a:xfrm>
          <a:prstGeom prst="rect">
            <a:avLst/>
          </a:prstGeom>
          <a:noFill/>
          <a:ln>
            <a:noFill/>
          </a:ln>
        </p:spPr>
      </p:pic>
      <p:pic>
        <p:nvPicPr>
          <p:cNvPr id="467" name="Google Shape;467;p72"/>
          <p:cNvPicPr preferRelativeResize="0"/>
          <p:nvPr/>
        </p:nvPicPr>
        <p:blipFill>
          <a:blip r:embed="rId5">
            <a:alphaModFix/>
          </a:blip>
          <a:stretch>
            <a:fillRect/>
          </a:stretch>
        </p:blipFill>
        <p:spPr>
          <a:xfrm>
            <a:off x="4715839" y="2435787"/>
            <a:ext cx="4184081" cy="2433688"/>
          </a:xfrm>
          <a:prstGeom prst="rect">
            <a:avLst/>
          </a:prstGeom>
          <a:noFill/>
          <a:ln>
            <a:noFill/>
          </a:ln>
        </p:spPr>
      </p:pic>
      <p:pic>
        <p:nvPicPr>
          <p:cNvPr id="468" name="Google Shape;468;p72"/>
          <p:cNvPicPr preferRelativeResize="0"/>
          <p:nvPr/>
        </p:nvPicPr>
        <p:blipFill>
          <a:blip r:embed="rId6">
            <a:alphaModFix/>
          </a:blip>
          <a:stretch>
            <a:fillRect/>
          </a:stretch>
        </p:blipFill>
        <p:spPr>
          <a:xfrm>
            <a:off x="4686050" y="274025"/>
            <a:ext cx="4243650" cy="2161763"/>
          </a:xfrm>
          <a:prstGeom prst="rect">
            <a:avLst/>
          </a:prstGeom>
          <a:noFill/>
          <a:ln>
            <a:noFill/>
          </a:ln>
        </p:spPr>
      </p:pic>
      <p:pic>
        <p:nvPicPr>
          <p:cNvPr id="469" name="Google Shape;469;p72"/>
          <p:cNvPicPr preferRelativeResize="0"/>
          <p:nvPr/>
        </p:nvPicPr>
        <p:blipFill rotWithShape="1">
          <a:blip r:embed="rId7">
            <a:alphaModFix/>
          </a:blip>
          <a:srcRect t="13241" b="6604"/>
          <a:stretch/>
        </p:blipFill>
        <p:spPr>
          <a:xfrm>
            <a:off x="644600" y="1863200"/>
            <a:ext cx="3693149" cy="26676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73"/>
          <p:cNvSpPr txBox="1">
            <a:spLocks noGrp="1"/>
          </p:cNvSpPr>
          <p:nvPr>
            <p:ph type="title" idx="4294967295"/>
          </p:nvPr>
        </p:nvSpPr>
        <p:spPr>
          <a:xfrm>
            <a:off x="221350" y="367500"/>
            <a:ext cx="8922600" cy="704400"/>
          </a:xfrm>
          <a:prstGeom prst="rect">
            <a:avLst/>
          </a:prstGeom>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4100" b="1">
                <a:solidFill>
                  <a:srgbClr val="009CDE"/>
                </a:solidFill>
                <a:latin typeface="Arial Black"/>
                <a:ea typeface="Arial Black"/>
                <a:cs typeface="Arial Black"/>
                <a:sym typeface="Arial Black"/>
              </a:rPr>
              <a:t>Course Search Results</a:t>
            </a:r>
            <a:endParaRPr sz="1400" b="1" i="1">
              <a:solidFill>
                <a:srgbClr val="009CDE"/>
              </a:solidFill>
              <a:latin typeface="Arial Black"/>
              <a:ea typeface="Arial Black"/>
              <a:cs typeface="Arial Black"/>
              <a:sym typeface="Arial Black"/>
            </a:endParaRPr>
          </a:p>
        </p:txBody>
      </p:sp>
      <p:pic>
        <p:nvPicPr>
          <p:cNvPr id="475" name="Google Shape;475;p73"/>
          <p:cNvPicPr preferRelativeResize="0"/>
          <p:nvPr/>
        </p:nvPicPr>
        <p:blipFill>
          <a:blip r:embed="rId3">
            <a:alphaModFix/>
          </a:blip>
          <a:stretch>
            <a:fillRect/>
          </a:stretch>
        </p:blipFill>
        <p:spPr>
          <a:xfrm>
            <a:off x="221368" y="1026988"/>
            <a:ext cx="905257" cy="44888"/>
          </a:xfrm>
          <a:prstGeom prst="rect">
            <a:avLst/>
          </a:prstGeom>
          <a:noFill/>
          <a:ln>
            <a:noFill/>
          </a:ln>
        </p:spPr>
      </p:pic>
      <p:sp>
        <p:nvSpPr>
          <p:cNvPr id="476" name="Google Shape;476;p73"/>
          <p:cNvSpPr txBox="1"/>
          <p:nvPr/>
        </p:nvSpPr>
        <p:spPr>
          <a:xfrm>
            <a:off x="644607" y="1312500"/>
            <a:ext cx="3443100" cy="346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sz="1600" b="1">
                <a:solidFill>
                  <a:srgbClr val="004C97"/>
                </a:solidFill>
                <a:latin typeface="Arial Black"/>
                <a:ea typeface="Arial Black"/>
                <a:cs typeface="Arial Black"/>
                <a:sym typeface="Arial Black"/>
              </a:rPr>
              <a:t>uwf.edu/CourseSearch</a:t>
            </a:r>
            <a:endParaRPr sz="1600" b="1">
              <a:solidFill>
                <a:srgbClr val="004C97"/>
              </a:solidFill>
              <a:latin typeface="Arial Black"/>
              <a:ea typeface="Arial Black"/>
              <a:cs typeface="Arial Black"/>
              <a:sym typeface="Arial Black"/>
            </a:endParaRPr>
          </a:p>
        </p:txBody>
      </p:sp>
      <p:pic>
        <p:nvPicPr>
          <p:cNvPr id="477" name="Google Shape;477;p73"/>
          <p:cNvPicPr preferRelativeResize="0"/>
          <p:nvPr/>
        </p:nvPicPr>
        <p:blipFill>
          <a:blip r:embed="rId4">
            <a:alphaModFix/>
          </a:blip>
          <a:stretch>
            <a:fillRect/>
          </a:stretch>
        </p:blipFill>
        <p:spPr>
          <a:xfrm flipH="1">
            <a:off x="221342" y="1220998"/>
            <a:ext cx="357150" cy="346325"/>
          </a:xfrm>
          <a:prstGeom prst="rect">
            <a:avLst/>
          </a:prstGeom>
          <a:noFill/>
          <a:ln>
            <a:noFill/>
          </a:ln>
        </p:spPr>
      </p:pic>
      <p:pic>
        <p:nvPicPr>
          <p:cNvPr id="478" name="Google Shape;478;p73"/>
          <p:cNvPicPr preferRelativeResize="0"/>
          <p:nvPr/>
        </p:nvPicPr>
        <p:blipFill>
          <a:blip r:embed="rId5">
            <a:alphaModFix/>
          </a:blip>
          <a:stretch>
            <a:fillRect/>
          </a:stretch>
        </p:blipFill>
        <p:spPr>
          <a:xfrm>
            <a:off x="549513" y="1790749"/>
            <a:ext cx="8266276" cy="2982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483" name="Google Shape;483;p74"/>
          <p:cNvPicPr preferRelativeResize="0"/>
          <p:nvPr/>
        </p:nvPicPr>
        <p:blipFill rotWithShape="1">
          <a:blip r:embed="rId3">
            <a:alphaModFix/>
          </a:blip>
          <a:srcRect l="30709" t="441" r="16885" b="5564"/>
          <a:stretch/>
        </p:blipFill>
        <p:spPr>
          <a:xfrm>
            <a:off x="4045875" y="0"/>
            <a:ext cx="5098075" cy="5143500"/>
          </a:xfrm>
          <a:prstGeom prst="rect">
            <a:avLst/>
          </a:prstGeom>
          <a:noFill/>
          <a:ln>
            <a:noFill/>
          </a:ln>
        </p:spPr>
      </p:pic>
      <p:sp>
        <p:nvSpPr>
          <p:cNvPr id="484" name="Google Shape;484;p74"/>
          <p:cNvSpPr txBox="1">
            <a:spLocks noGrp="1"/>
          </p:cNvSpPr>
          <p:nvPr>
            <p:ph type="title" idx="4294967295"/>
          </p:nvPr>
        </p:nvSpPr>
        <p:spPr>
          <a:xfrm>
            <a:off x="297550" y="367500"/>
            <a:ext cx="3824400" cy="1125900"/>
          </a:xfrm>
          <a:prstGeom prst="rect">
            <a:avLst/>
          </a:prstGeom>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4100" b="1">
                <a:solidFill>
                  <a:srgbClr val="009CDE"/>
                </a:solidFill>
                <a:latin typeface="Arial Black"/>
                <a:ea typeface="Arial Black"/>
                <a:cs typeface="Arial Black"/>
                <a:sym typeface="Arial Black"/>
              </a:rPr>
              <a:t>After Registration</a:t>
            </a:r>
            <a:endParaRPr sz="1400" b="1" i="1">
              <a:solidFill>
                <a:srgbClr val="009CDE"/>
              </a:solidFill>
              <a:latin typeface="Arial Black"/>
              <a:ea typeface="Arial Black"/>
              <a:cs typeface="Arial Black"/>
              <a:sym typeface="Arial Black"/>
            </a:endParaRPr>
          </a:p>
        </p:txBody>
      </p:sp>
      <p:pic>
        <p:nvPicPr>
          <p:cNvPr id="485" name="Google Shape;485;p74"/>
          <p:cNvPicPr preferRelativeResize="0"/>
          <p:nvPr/>
        </p:nvPicPr>
        <p:blipFill>
          <a:blip r:embed="rId4">
            <a:alphaModFix/>
          </a:blip>
          <a:stretch>
            <a:fillRect/>
          </a:stretch>
        </p:blipFill>
        <p:spPr>
          <a:xfrm>
            <a:off x="297543" y="1646088"/>
            <a:ext cx="905257" cy="44888"/>
          </a:xfrm>
          <a:prstGeom prst="rect">
            <a:avLst/>
          </a:prstGeom>
          <a:noFill/>
          <a:ln>
            <a:noFill/>
          </a:ln>
        </p:spPr>
      </p:pic>
      <p:sp>
        <p:nvSpPr>
          <p:cNvPr id="486" name="Google Shape;486;p74"/>
          <p:cNvSpPr txBox="1"/>
          <p:nvPr/>
        </p:nvSpPr>
        <p:spPr>
          <a:xfrm>
            <a:off x="532500" y="1991025"/>
            <a:ext cx="3134400" cy="3095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1000"/>
              </a:spcAft>
              <a:buNone/>
            </a:pPr>
            <a:r>
              <a:rPr lang="en" sz="2600">
                <a:solidFill>
                  <a:srgbClr val="004C97"/>
                </a:solidFill>
              </a:rPr>
              <a:t>Share your DE schedule with your school counselor. They need this for their records and your books.</a:t>
            </a:r>
            <a:endParaRPr sz="2600">
              <a:solidFill>
                <a:srgbClr val="004C97"/>
              </a:solidFill>
            </a:endParaRPr>
          </a:p>
        </p:txBody>
      </p:sp>
      <p:pic>
        <p:nvPicPr>
          <p:cNvPr id="487" name="Google Shape;487;p74"/>
          <p:cNvPicPr preferRelativeResize="0"/>
          <p:nvPr/>
        </p:nvPicPr>
        <p:blipFill>
          <a:blip r:embed="rId4">
            <a:alphaModFix/>
          </a:blip>
          <a:stretch>
            <a:fillRect/>
          </a:stretch>
        </p:blipFill>
        <p:spPr>
          <a:xfrm rot="-5400000">
            <a:off x="1474116" y="2511888"/>
            <a:ext cx="5203374" cy="598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48"/>
          <p:cNvPicPr preferRelativeResize="0"/>
          <p:nvPr/>
        </p:nvPicPr>
        <p:blipFill>
          <a:blip r:embed="rId3">
            <a:alphaModFix/>
          </a:blip>
          <a:stretch>
            <a:fillRect/>
          </a:stretch>
        </p:blipFill>
        <p:spPr>
          <a:xfrm>
            <a:off x="37" y="0"/>
            <a:ext cx="9143962" cy="5143499"/>
          </a:xfrm>
          <a:prstGeom prst="rect">
            <a:avLst/>
          </a:prstGeom>
          <a:noFill/>
          <a:ln>
            <a:noFill/>
          </a:ln>
        </p:spPr>
      </p:pic>
      <p:sp>
        <p:nvSpPr>
          <p:cNvPr id="224" name="Google Shape;224;p48"/>
          <p:cNvSpPr txBox="1"/>
          <p:nvPr/>
        </p:nvSpPr>
        <p:spPr>
          <a:xfrm>
            <a:off x="819925" y="1591675"/>
            <a:ext cx="4548300" cy="18024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None/>
            </a:pPr>
            <a:r>
              <a:rPr lang="en" sz="4600" b="1">
                <a:solidFill>
                  <a:srgbClr val="FFFFFF"/>
                </a:solidFill>
                <a:latin typeface="Arial Black"/>
                <a:ea typeface="Arial Black"/>
                <a:cs typeface="Arial Black"/>
                <a:sym typeface="Arial Black"/>
              </a:rPr>
              <a:t>About Dual Enrollment</a:t>
            </a:r>
            <a:endParaRPr sz="1900" b="1" i="1">
              <a:solidFill>
                <a:srgbClr val="FFFFFF"/>
              </a:solidFill>
              <a:latin typeface="Arial Black"/>
              <a:ea typeface="Arial Black"/>
              <a:cs typeface="Arial Black"/>
              <a:sym typeface="Arial Black"/>
            </a:endParaRPr>
          </a:p>
        </p:txBody>
      </p:sp>
      <p:pic>
        <p:nvPicPr>
          <p:cNvPr id="225" name="Google Shape;225;p48"/>
          <p:cNvPicPr preferRelativeResize="0"/>
          <p:nvPr/>
        </p:nvPicPr>
        <p:blipFill rotWithShape="1">
          <a:blip r:embed="rId4">
            <a:alphaModFix/>
          </a:blip>
          <a:srcRect l="49528"/>
          <a:stretch/>
        </p:blipFill>
        <p:spPr>
          <a:xfrm rot="5400000">
            <a:off x="1299372" y="2353010"/>
            <a:ext cx="45722" cy="914400"/>
          </a:xfrm>
          <a:prstGeom prst="rect">
            <a:avLst/>
          </a:prstGeom>
          <a:noFill/>
          <a:ln>
            <a:noFill/>
          </a:ln>
        </p:spPr>
      </p:pic>
      <p:sp>
        <p:nvSpPr>
          <p:cNvPr id="226" name="Google Shape;226;p48"/>
          <p:cNvSpPr txBox="1"/>
          <p:nvPr/>
        </p:nvSpPr>
        <p:spPr>
          <a:xfrm>
            <a:off x="1213351" y="3114768"/>
            <a:ext cx="4288200" cy="205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1700" b="1">
                <a:solidFill>
                  <a:srgbClr val="FFFFFF"/>
                </a:solidFill>
                <a:latin typeface="Arial Black"/>
                <a:ea typeface="Arial Black"/>
                <a:cs typeface="Arial Black"/>
                <a:sym typeface="Arial Black"/>
              </a:rPr>
              <a:t>uwf.edu/DE</a:t>
            </a:r>
            <a:endParaRPr sz="1700" b="1">
              <a:solidFill>
                <a:srgbClr val="FFFFFF"/>
              </a:solidFill>
              <a:latin typeface="Arial Black"/>
              <a:ea typeface="Arial Black"/>
              <a:cs typeface="Arial Black"/>
              <a:sym typeface="Arial Black"/>
            </a:endParaRPr>
          </a:p>
        </p:txBody>
      </p:sp>
      <p:pic>
        <p:nvPicPr>
          <p:cNvPr id="227" name="Google Shape;227;p48"/>
          <p:cNvPicPr preferRelativeResize="0"/>
          <p:nvPr/>
        </p:nvPicPr>
        <p:blipFill>
          <a:blip r:embed="rId5">
            <a:alphaModFix/>
          </a:blip>
          <a:stretch>
            <a:fillRect/>
          </a:stretch>
        </p:blipFill>
        <p:spPr>
          <a:xfrm flipH="1">
            <a:off x="865030" y="3040679"/>
            <a:ext cx="353377" cy="35337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75"/>
          <p:cNvSpPr/>
          <p:nvPr/>
        </p:nvSpPr>
        <p:spPr>
          <a:xfrm>
            <a:off x="0" y="0"/>
            <a:ext cx="9144000" cy="5143500"/>
          </a:xfrm>
          <a:prstGeom prst="rect">
            <a:avLst/>
          </a:prstGeom>
          <a:solidFill>
            <a:srgbClr val="F6FA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75"/>
          <p:cNvSpPr txBox="1"/>
          <p:nvPr/>
        </p:nvSpPr>
        <p:spPr>
          <a:xfrm>
            <a:off x="286250" y="1887450"/>
            <a:ext cx="2656800" cy="148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494" name="Google Shape;494;p75"/>
          <p:cNvPicPr preferRelativeResize="0"/>
          <p:nvPr/>
        </p:nvPicPr>
        <p:blipFill>
          <a:blip r:embed="rId3">
            <a:alphaModFix/>
          </a:blip>
          <a:stretch>
            <a:fillRect/>
          </a:stretch>
        </p:blipFill>
        <p:spPr>
          <a:xfrm>
            <a:off x="2536375" y="210700"/>
            <a:ext cx="4071245" cy="2290075"/>
          </a:xfrm>
          <a:prstGeom prst="rect">
            <a:avLst/>
          </a:prstGeom>
          <a:noFill/>
          <a:ln>
            <a:noFill/>
          </a:ln>
        </p:spPr>
      </p:pic>
      <p:sp>
        <p:nvSpPr>
          <p:cNvPr id="495" name="Google Shape;495;p75"/>
          <p:cNvSpPr txBox="1">
            <a:spLocks noGrp="1"/>
          </p:cNvSpPr>
          <p:nvPr>
            <p:ph type="title" idx="4294967295"/>
          </p:nvPr>
        </p:nvSpPr>
        <p:spPr>
          <a:xfrm>
            <a:off x="2331000" y="2740950"/>
            <a:ext cx="4482000" cy="822900"/>
          </a:xfrm>
          <a:prstGeom prst="rect">
            <a:avLst/>
          </a:prstGeom>
        </p:spPr>
        <p:txBody>
          <a:bodyPr spcFirstLastPara="1" wrap="square" lIns="0" tIns="0" rIns="0" bIns="0" anchor="t" anchorCtr="0">
            <a:noAutofit/>
          </a:bodyPr>
          <a:lstStyle/>
          <a:p>
            <a:pPr marL="0" lvl="0" indent="0" algn="ctr" rtl="0">
              <a:lnSpc>
                <a:spcPct val="80000"/>
              </a:lnSpc>
              <a:spcBef>
                <a:spcPts val="0"/>
              </a:spcBef>
              <a:spcAft>
                <a:spcPts val="0"/>
              </a:spcAft>
              <a:buNone/>
            </a:pPr>
            <a:r>
              <a:rPr lang="en" sz="5400">
                <a:solidFill>
                  <a:srgbClr val="004C97"/>
                </a:solidFill>
                <a:latin typeface="Arial Black"/>
                <a:ea typeface="Arial Black"/>
                <a:cs typeface="Arial Black"/>
                <a:sym typeface="Arial Black"/>
              </a:rPr>
              <a:t>Thank You</a:t>
            </a:r>
            <a:endParaRPr sz="5400">
              <a:solidFill>
                <a:srgbClr val="004C97"/>
              </a:solidFill>
              <a:latin typeface="Arial Black"/>
              <a:ea typeface="Arial Black"/>
              <a:cs typeface="Arial Black"/>
              <a:sym typeface="Arial Black"/>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pic>
        <p:nvPicPr>
          <p:cNvPr id="500" name="Google Shape;500;p76"/>
          <p:cNvPicPr preferRelativeResize="0"/>
          <p:nvPr/>
        </p:nvPicPr>
        <p:blipFill>
          <a:blip r:embed="rId3">
            <a:alphaModFix/>
          </a:blip>
          <a:stretch>
            <a:fillRect/>
          </a:stretch>
        </p:blipFill>
        <p:spPr>
          <a:xfrm>
            <a:off x="0" y="1"/>
            <a:ext cx="9144010" cy="5143500"/>
          </a:xfrm>
          <a:prstGeom prst="rect">
            <a:avLst/>
          </a:prstGeom>
          <a:noFill/>
          <a:ln>
            <a:noFill/>
          </a:ln>
        </p:spPr>
      </p:pic>
      <p:pic>
        <p:nvPicPr>
          <p:cNvPr id="501" name="Google Shape;501;p76"/>
          <p:cNvPicPr preferRelativeResize="0"/>
          <p:nvPr/>
        </p:nvPicPr>
        <p:blipFill>
          <a:blip r:embed="rId4">
            <a:alphaModFix amt="80000"/>
          </a:blip>
          <a:stretch>
            <a:fillRect/>
          </a:stretch>
        </p:blipFill>
        <p:spPr>
          <a:xfrm>
            <a:off x="0" y="3611075"/>
            <a:ext cx="2080251" cy="879725"/>
          </a:xfrm>
          <a:prstGeom prst="rect">
            <a:avLst/>
          </a:prstGeom>
          <a:noFill/>
          <a:ln>
            <a:noFill/>
          </a:ln>
        </p:spPr>
      </p:pic>
      <p:sp>
        <p:nvSpPr>
          <p:cNvPr id="502" name="Google Shape;502;p76"/>
          <p:cNvSpPr txBox="1"/>
          <p:nvPr/>
        </p:nvSpPr>
        <p:spPr>
          <a:xfrm>
            <a:off x="223550" y="3712400"/>
            <a:ext cx="1765200" cy="687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4900" b="1">
                <a:solidFill>
                  <a:srgbClr val="FFFFFF"/>
                </a:solidFill>
                <a:latin typeface="Arial Black"/>
                <a:ea typeface="Arial Black"/>
                <a:cs typeface="Arial Black"/>
                <a:sym typeface="Arial Black"/>
              </a:rPr>
              <a:t>Q&amp;A</a:t>
            </a:r>
            <a:endParaRPr sz="4900" b="1">
              <a:solidFill>
                <a:srgbClr val="FFFFFF"/>
              </a:solidFill>
              <a:latin typeface="Arial Black"/>
              <a:ea typeface="Arial Black"/>
              <a:cs typeface="Arial Black"/>
              <a:sym typeface="Arial Black"/>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9"/>
          <p:cNvSpPr txBox="1"/>
          <p:nvPr/>
        </p:nvSpPr>
        <p:spPr>
          <a:xfrm>
            <a:off x="5914475" y="1850050"/>
            <a:ext cx="3061800" cy="3033900"/>
          </a:xfrm>
          <a:prstGeom prst="rect">
            <a:avLst/>
          </a:prstGeom>
          <a:noFill/>
          <a:ln>
            <a:noFill/>
          </a:ln>
        </p:spPr>
        <p:txBody>
          <a:bodyPr spcFirstLastPara="1" wrap="square" lIns="68575" tIns="34275" rIns="68575" bIns="34275" anchor="t" anchorCtr="0">
            <a:noAutofit/>
          </a:bodyPr>
          <a:lstStyle/>
          <a:p>
            <a:pPr marL="0" lvl="0" indent="0" algn="l" rtl="0">
              <a:lnSpc>
                <a:spcPct val="112000"/>
              </a:lnSpc>
              <a:spcBef>
                <a:spcPts val="800"/>
              </a:spcBef>
              <a:spcAft>
                <a:spcPts val="1200"/>
              </a:spcAft>
              <a:buNone/>
            </a:pPr>
            <a:r>
              <a:rPr lang="en" sz="2500" b="1">
                <a:solidFill>
                  <a:srgbClr val="004C97"/>
                </a:solidFill>
                <a:latin typeface="Arial Black"/>
                <a:ea typeface="Arial Black"/>
                <a:cs typeface="Arial Black"/>
                <a:sym typeface="Arial Black"/>
              </a:rPr>
              <a:t>Dual enrollment </a:t>
            </a:r>
            <a:r>
              <a:rPr lang="en" sz="2500">
                <a:solidFill>
                  <a:srgbClr val="004C97"/>
                </a:solidFill>
              </a:rPr>
              <a:t>is a program that allows students to earn college credit while in high school.</a:t>
            </a:r>
            <a:endParaRPr sz="2600" b="1">
              <a:solidFill>
                <a:srgbClr val="004C97"/>
              </a:solidFill>
              <a:latin typeface="Arial Black"/>
              <a:ea typeface="Arial Black"/>
              <a:cs typeface="Arial Black"/>
              <a:sym typeface="Arial Black"/>
            </a:endParaRPr>
          </a:p>
        </p:txBody>
      </p:sp>
      <p:pic>
        <p:nvPicPr>
          <p:cNvPr id="233" name="Google Shape;233;p49"/>
          <p:cNvPicPr preferRelativeResize="0"/>
          <p:nvPr/>
        </p:nvPicPr>
        <p:blipFill rotWithShape="1">
          <a:blip r:embed="rId3">
            <a:alphaModFix/>
          </a:blip>
          <a:srcRect l="12569" r="27291"/>
          <a:stretch/>
        </p:blipFill>
        <p:spPr>
          <a:xfrm>
            <a:off x="0" y="-29950"/>
            <a:ext cx="5563248" cy="5203375"/>
          </a:xfrm>
          <a:prstGeom prst="rect">
            <a:avLst/>
          </a:prstGeom>
          <a:noFill/>
          <a:ln>
            <a:noFill/>
          </a:ln>
        </p:spPr>
      </p:pic>
      <p:pic>
        <p:nvPicPr>
          <p:cNvPr id="234" name="Google Shape;234;p49"/>
          <p:cNvPicPr preferRelativeResize="0"/>
          <p:nvPr/>
        </p:nvPicPr>
        <p:blipFill>
          <a:blip r:embed="rId4">
            <a:alphaModFix/>
          </a:blip>
          <a:stretch>
            <a:fillRect/>
          </a:stretch>
        </p:blipFill>
        <p:spPr>
          <a:xfrm rot="-5400000">
            <a:off x="2991487" y="2541813"/>
            <a:ext cx="5203374" cy="59849"/>
          </a:xfrm>
          <a:prstGeom prst="rect">
            <a:avLst/>
          </a:prstGeom>
          <a:noFill/>
          <a:ln>
            <a:noFill/>
          </a:ln>
        </p:spPr>
      </p:pic>
      <p:sp>
        <p:nvSpPr>
          <p:cNvPr id="235" name="Google Shape;235;p49"/>
          <p:cNvSpPr txBox="1"/>
          <p:nvPr/>
        </p:nvSpPr>
        <p:spPr>
          <a:xfrm>
            <a:off x="5829750" y="523986"/>
            <a:ext cx="3570300" cy="9975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 sz="3300" b="1">
                <a:solidFill>
                  <a:srgbClr val="009CDE"/>
                </a:solidFill>
                <a:latin typeface="Arial Black"/>
                <a:ea typeface="Arial Black"/>
                <a:cs typeface="Arial Black"/>
                <a:sym typeface="Arial Black"/>
              </a:rPr>
              <a:t>What is Dual Enrollment?</a:t>
            </a:r>
            <a:endParaRPr sz="800">
              <a:solidFill>
                <a:srgbClr val="009CDE"/>
              </a:solidFill>
            </a:endParaRPr>
          </a:p>
        </p:txBody>
      </p:sp>
      <p:pic>
        <p:nvPicPr>
          <p:cNvPr id="236" name="Google Shape;236;p49"/>
          <p:cNvPicPr preferRelativeResize="0"/>
          <p:nvPr/>
        </p:nvPicPr>
        <p:blipFill>
          <a:blip r:embed="rId4">
            <a:alphaModFix/>
          </a:blip>
          <a:stretch>
            <a:fillRect/>
          </a:stretch>
        </p:blipFill>
        <p:spPr>
          <a:xfrm>
            <a:off x="5938671" y="1549213"/>
            <a:ext cx="905257" cy="4488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50"/>
          <p:cNvPicPr preferRelativeResize="0"/>
          <p:nvPr/>
        </p:nvPicPr>
        <p:blipFill>
          <a:blip r:embed="rId3">
            <a:alphaModFix/>
          </a:blip>
          <a:stretch>
            <a:fillRect/>
          </a:stretch>
        </p:blipFill>
        <p:spPr>
          <a:xfrm rot="-5400000">
            <a:off x="2992916" y="2541813"/>
            <a:ext cx="5203374" cy="59849"/>
          </a:xfrm>
          <a:prstGeom prst="rect">
            <a:avLst/>
          </a:prstGeom>
          <a:noFill/>
          <a:ln>
            <a:noFill/>
          </a:ln>
        </p:spPr>
      </p:pic>
      <p:sp>
        <p:nvSpPr>
          <p:cNvPr id="242" name="Google Shape;242;p50"/>
          <p:cNvSpPr txBox="1"/>
          <p:nvPr/>
        </p:nvSpPr>
        <p:spPr>
          <a:xfrm>
            <a:off x="5999174" y="1642775"/>
            <a:ext cx="2922300" cy="3222300"/>
          </a:xfrm>
          <a:prstGeom prst="rect">
            <a:avLst/>
          </a:prstGeom>
          <a:noFill/>
          <a:ln>
            <a:noFill/>
          </a:ln>
        </p:spPr>
        <p:txBody>
          <a:bodyPr spcFirstLastPara="1" wrap="square" lIns="68575" tIns="34275" rIns="68575" bIns="34275" anchor="t" anchorCtr="0">
            <a:noAutofit/>
          </a:bodyPr>
          <a:lstStyle/>
          <a:p>
            <a:pPr marL="342900" lvl="0" indent="-298450" algn="l" rtl="0">
              <a:lnSpc>
                <a:spcPct val="112000"/>
              </a:lnSpc>
              <a:spcBef>
                <a:spcPts val="500"/>
              </a:spcBef>
              <a:spcAft>
                <a:spcPts val="0"/>
              </a:spcAft>
              <a:buClr>
                <a:srgbClr val="004C97"/>
              </a:buClr>
              <a:buSzPts val="2000"/>
              <a:buChar char="●"/>
            </a:pPr>
            <a:r>
              <a:rPr lang="en" sz="2000">
                <a:solidFill>
                  <a:srgbClr val="004C97"/>
                </a:solidFill>
              </a:rPr>
              <a:t>Is available to qualifying students who are admitted.</a:t>
            </a:r>
            <a:endParaRPr sz="2000">
              <a:solidFill>
                <a:srgbClr val="004C97"/>
              </a:solidFill>
            </a:endParaRPr>
          </a:p>
          <a:p>
            <a:pPr marL="342900" lvl="0" indent="-298450" algn="l" rtl="0">
              <a:lnSpc>
                <a:spcPct val="112000"/>
              </a:lnSpc>
              <a:spcBef>
                <a:spcPts val="500"/>
              </a:spcBef>
              <a:spcAft>
                <a:spcPts val="0"/>
              </a:spcAft>
              <a:buClr>
                <a:srgbClr val="004C97"/>
              </a:buClr>
              <a:buSzPts val="2000"/>
              <a:buChar char="●"/>
            </a:pPr>
            <a:r>
              <a:rPr lang="en" sz="2000">
                <a:solidFill>
                  <a:srgbClr val="004C97"/>
                </a:solidFill>
              </a:rPr>
              <a:t>Does not charge </a:t>
            </a:r>
            <a:br>
              <a:rPr lang="en" sz="2000">
                <a:solidFill>
                  <a:srgbClr val="004C97"/>
                </a:solidFill>
              </a:rPr>
            </a:br>
            <a:r>
              <a:rPr lang="en" sz="2000">
                <a:solidFill>
                  <a:srgbClr val="004C97"/>
                </a:solidFill>
              </a:rPr>
              <a:t>you tuition.</a:t>
            </a:r>
            <a:endParaRPr sz="2000">
              <a:solidFill>
                <a:srgbClr val="004C97"/>
              </a:solidFill>
            </a:endParaRPr>
          </a:p>
          <a:p>
            <a:pPr marL="342900" lvl="0" indent="-298450" algn="l" rtl="0">
              <a:lnSpc>
                <a:spcPct val="112000"/>
              </a:lnSpc>
              <a:spcBef>
                <a:spcPts val="500"/>
              </a:spcBef>
              <a:spcAft>
                <a:spcPts val="500"/>
              </a:spcAft>
              <a:buClr>
                <a:srgbClr val="004C97"/>
              </a:buClr>
              <a:buSzPts val="2000"/>
              <a:buChar char="●"/>
            </a:pPr>
            <a:r>
              <a:rPr lang="en" sz="2000">
                <a:solidFill>
                  <a:srgbClr val="004C97"/>
                </a:solidFill>
              </a:rPr>
              <a:t>Lets you earn credit toward your diploma </a:t>
            </a:r>
            <a:br>
              <a:rPr lang="en" sz="2000">
                <a:solidFill>
                  <a:srgbClr val="004C97"/>
                </a:solidFill>
              </a:rPr>
            </a:br>
            <a:r>
              <a:rPr lang="en" sz="2000">
                <a:solidFill>
                  <a:srgbClr val="004C97"/>
                </a:solidFill>
              </a:rPr>
              <a:t>and college. </a:t>
            </a:r>
            <a:endParaRPr sz="2100" b="1">
              <a:solidFill>
                <a:srgbClr val="004C97"/>
              </a:solidFill>
              <a:latin typeface="Arial Black"/>
              <a:ea typeface="Arial Black"/>
              <a:cs typeface="Arial Black"/>
              <a:sym typeface="Arial Black"/>
            </a:endParaRPr>
          </a:p>
        </p:txBody>
      </p:sp>
      <p:sp>
        <p:nvSpPr>
          <p:cNvPr id="243" name="Google Shape;243;p50"/>
          <p:cNvSpPr txBox="1"/>
          <p:nvPr/>
        </p:nvSpPr>
        <p:spPr>
          <a:xfrm>
            <a:off x="5999174" y="366650"/>
            <a:ext cx="2814600" cy="9975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 sz="3300" b="1">
                <a:solidFill>
                  <a:srgbClr val="009CDE"/>
                </a:solidFill>
                <a:latin typeface="Arial Black"/>
                <a:ea typeface="Arial Black"/>
                <a:cs typeface="Arial Black"/>
                <a:sym typeface="Arial Black"/>
              </a:rPr>
              <a:t>Dual Enrollment</a:t>
            </a:r>
            <a:endParaRPr sz="800">
              <a:solidFill>
                <a:srgbClr val="009CDE"/>
              </a:solidFill>
            </a:endParaRPr>
          </a:p>
        </p:txBody>
      </p:sp>
      <p:pic>
        <p:nvPicPr>
          <p:cNvPr id="244" name="Google Shape;244;p50"/>
          <p:cNvPicPr preferRelativeResize="0"/>
          <p:nvPr/>
        </p:nvPicPr>
        <p:blipFill>
          <a:blip r:embed="rId3">
            <a:alphaModFix/>
          </a:blip>
          <a:stretch>
            <a:fillRect/>
          </a:stretch>
        </p:blipFill>
        <p:spPr>
          <a:xfrm>
            <a:off x="6104890" y="1355563"/>
            <a:ext cx="905257" cy="44888"/>
          </a:xfrm>
          <a:prstGeom prst="rect">
            <a:avLst/>
          </a:prstGeom>
          <a:noFill/>
          <a:ln>
            <a:noFill/>
          </a:ln>
        </p:spPr>
      </p:pic>
      <p:pic>
        <p:nvPicPr>
          <p:cNvPr id="245" name="Google Shape;245;p50"/>
          <p:cNvPicPr preferRelativeResize="0"/>
          <p:nvPr/>
        </p:nvPicPr>
        <p:blipFill rotWithShape="1">
          <a:blip r:embed="rId4">
            <a:alphaModFix/>
          </a:blip>
          <a:srcRect l="36948" r="2893"/>
          <a:stretch/>
        </p:blipFill>
        <p:spPr>
          <a:xfrm>
            <a:off x="0" y="-29950"/>
            <a:ext cx="5564674" cy="5203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51"/>
          <p:cNvSpPr txBox="1"/>
          <p:nvPr/>
        </p:nvSpPr>
        <p:spPr>
          <a:xfrm>
            <a:off x="5893850" y="326775"/>
            <a:ext cx="3057600" cy="6774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None/>
            </a:pPr>
            <a:r>
              <a:rPr lang="en" sz="3400" b="1">
                <a:solidFill>
                  <a:srgbClr val="009CDE"/>
                </a:solidFill>
                <a:latin typeface="Arial Black"/>
                <a:ea typeface="Arial Black"/>
                <a:cs typeface="Arial Black"/>
                <a:sym typeface="Arial Black"/>
              </a:rPr>
              <a:t>UWF DE Agreements</a:t>
            </a:r>
            <a:endParaRPr sz="700" b="1" i="1">
              <a:solidFill>
                <a:srgbClr val="009CDE"/>
              </a:solidFill>
              <a:latin typeface="Arial Black"/>
              <a:ea typeface="Arial Black"/>
              <a:cs typeface="Arial Black"/>
              <a:sym typeface="Arial Black"/>
            </a:endParaRPr>
          </a:p>
        </p:txBody>
      </p:sp>
      <p:pic>
        <p:nvPicPr>
          <p:cNvPr id="251" name="Google Shape;251;p51"/>
          <p:cNvPicPr preferRelativeResize="0"/>
          <p:nvPr/>
        </p:nvPicPr>
        <p:blipFill rotWithShape="1">
          <a:blip r:embed="rId3">
            <a:alphaModFix/>
          </a:blip>
          <a:srcRect l="1705" r="18954"/>
          <a:stretch/>
        </p:blipFill>
        <p:spPr>
          <a:xfrm>
            <a:off x="0" y="-29925"/>
            <a:ext cx="5466701" cy="5203376"/>
          </a:xfrm>
          <a:prstGeom prst="rect">
            <a:avLst/>
          </a:prstGeom>
          <a:noFill/>
          <a:ln>
            <a:noFill/>
          </a:ln>
        </p:spPr>
      </p:pic>
      <p:pic>
        <p:nvPicPr>
          <p:cNvPr id="252" name="Google Shape;252;p51"/>
          <p:cNvPicPr preferRelativeResize="0"/>
          <p:nvPr/>
        </p:nvPicPr>
        <p:blipFill>
          <a:blip r:embed="rId4">
            <a:alphaModFix/>
          </a:blip>
          <a:stretch>
            <a:fillRect/>
          </a:stretch>
        </p:blipFill>
        <p:spPr>
          <a:xfrm rot="-5400000">
            <a:off x="2894941" y="2541826"/>
            <a:ext cx="5203374" cy="59849"/>
          </a:xfrm>
          <a:prstGeom prst="rect">
            <a:avLst/>
          </a:prstGeom>
          <a:noFill/>
          <a:ln>
            <a:noFill/>
          </a:ln>
        </p:spPr>
      </p:pic>
      <p:sp>
        <p:nvSpPr>
          <p:cNvPr id="253" name="Google Shape;253;p51"/>
          <p:cNvSpPr txBox="1"/>
          <p:nvPr/>
        </p:nvSpPr>
        <p:spPr>
          <a:xfrm>
            <a:off x="5893850" y="1405725"/>
            <a:ext cx="3146700" cy="3546300"/>
          </a:xfrm>
          <a:prstGeom prst="rect">
            <a:avLst/>
          </a:prstGeom>
          <a:noFill/>
          <a:ln>
            <a:noFill/>
          </a:ln>
        </p:spPr>
        <p:txBody>
          <a:bodyPr spcFirstLastPara="1" wrap="square" lIns="91425" tIns="45700" rIns="91425" bIns="45700" anchor="t" anchorCtr="0">
            <a:noAutofit/>
          </a:bodyPr>
          <a:lstStyle/>
          <a:p>
            <a:pPr marL="137160" lvl="0" indent="-226059" algn="l" rtl="0">
              <a:lnSpc>
                <a:spcPct val="115000"/>
              </a:lnSpc>
              <a:spcBef>
                <a:spcPts val="400"/>
              </a:spcBef>
              <a:spcAft>
                <a:spcPts val="0"/>
              </a:spcAft>
              <a:buClr>
                <a:srgbClr val="004C97"/>
              </a:buClr>
              <a:buSzPts val="1400"/>
              <a:buChar char="●"/>
            </a:pPr>
            <a:r>
              <a:rPr lang="en">
                <a:solidFill>
                  <a:srgbClr val="004C97"/>
                </a:solidFill>
              </a:rPr>
              <a:t>Escambia County Public Schools</a:t>
            </a:r>
            <a:endParaRPr>
              <a:solidFill>
                <a:srgbClr val="004C97"/>
              </a:solidFill>
            </a:endParaRPr>
          </a:p>
          <a:p>
            <a:pPr marL="137160" lvl="0" indent="-226059" algn="l" rtl="0">
              <a:lnSpc>
                <a:spcPct val="115000"/>
              </a:lnSpc>
              <a:spcBef>
                <a:spcPts val="400"/>
              </a:spcBef>
              <a:spcAft>
                <a:spcPts val="0"/>
              </a:spcAft>
              <a:buClr>
                <a:srgbClr val="004C97"/>
              </a:buClr>
              <a:buSzPts val="1400"/>
              <a:buChar char="●"/>
            </a:pPr>
            <a:r>
              <a:rPr lang="en">
                <a:solidFill>
                  <a:srgbClr val="004C97"/>
                </a:solidFill>
              </a:rPr>
              <a:t>Escambia County Virtual School/Homeschool </a:t>
            </a:r>
            <a:endParaRPr>
              <a:solidFill>
                <a:srgbClr val="004C97"/>
              </a:solidFill>
            </a:endParaRPr>
          </a:p>
          <a:p>
            <a:pPr marL="137160" lvl="0" indent="-226059" algn="l" rtl="0">
              <a:lnSpc>
                <a:spcPct val="115000"/>
              </a:lnSpc>
              <a:spcBef>
                <a:spcPts val="400"/>
              </a:spcBef>
              <a:spcAft>
                <a:spcPts val="0"/>
              </a:spcAft>
              <a:buClr>
                <a:srgbClr val="004C97"/>
              </a:buClr>
              <a:buSzPts val="1400"/>
              <a:buChar char="●"/>
            </a:pPr>
            <a:r>
              <a:rPr lang="en">
                <a:solidFill>
                  <a:srgbClr val="004C97"/>
                </a:solidFill>
              </a:rPr>
              <a:t>Santa Rosa County Public Schools</a:t>
            </a:r>
            <a:endParaRPr>
              <a:solidFill>
                <a:srgbClr val="004C97"/>
              </a:solidFill>
            </a:endParaRPr>
          </a:p>
          <a:p>
            <a:pPr marL="137160" lvl="0" indent="-226059" algn="l" rtl="0">
              <a:lnSpc>
                <a:spcPct val="115000"/>
              </a:lnSpc>
              <a:spcBef>
                <a:spcPts val="400"/>
              </a:spcBef>
              <a:spcAft>
                <a:spcPts val="0"/>
              </a:spcAft>
              <a:buClr>
                <a:srgbClr val="004C97"/>
              </a:buClr>
              <a:buSzPts val="1400"/>
              <a:buChar char="●"/>
            </a:pPr>
            <a:r>
              <a:rPr lang="en">
                <a:solidFill>
                  <a:srgbClr val="004C97"/>
                </a:solidFill>
              </a:rPr>
              <a:t>Santa Rosa County Virtual School/Homeschool</a:t>
            </a:r>
            <a:endParaRPr>
              <a:solidFill>
                <a:srgbClr val="004C97"/>
              </a:solidFill>
            </a:endParaRPr>
          </a:p>
          <a:p>
            <a:pPr marL="137160" lvl="0" indent="-226059" algn="l" rtl="0">
              <a:lnSpc>
                <a:spcPct val="115000"/>
              </a:lnSpc>
              <a:spcBef>
                <a:spcPts val="400"/>
              </a:spcBef>
              <a:spcAft>
                <a:spcPts val="0"/>
              </a:spcAft>
              <a:buClr>
                <a:srgbClr val="004C97"/>
              </a:buClr>
              <a:buSzPts val="1400"/>
              <a:buChar char="●"/>
            </a:pPr>
            <a:r>
              <a:rPr lang="en">
                <a:solidFill>
                  <a:srgbClr val="004C97"/>
                </a:solidFill>
              </a:rPr>
              <a:t>Okaloosa County Public Schools</a:t>
            </a:r>
            <a:endParaRPr>
              <a:solidFill>
                <a:srgbClr val="004C97"/>
              </a:solidFill>
            </a:endParaRPr>
          </a:p>
          <a:p>
            <a:pPr marL="137160" lvl="0" indent="-226059" algn="l" rtl="0">
              <a:lnSpc>
                <a:spcPct val="115000"/>
              </a:lnSpc>
              <a:spcBef>
                <a:spcPts val="400"/>
              </a:spcBef>
              <a:spcAft>
                <a:spcPts val="0"/>
              </a:spcAft>
              <a:buClr>
                <a:srgbClr val="004C97"/>
              </a:buClr>
              <a:buSzPts val="1400"/>
              <a:buChar char="●"/>
            </a:pPr>
            <a:r>
              <a:rPr lang="en">
                <a:solidFill>
                  <a:srgbClr val="004C97"/>
                </a:solidFill>
              </a:rPr>
              <a:t>Holmes County Public Schools</a:t>
            </a:r>
            <a:endParaRPr>
              <a:solidFill>
                <a:srgbClr val="004C97"/>
              </a:solidFill>
            </a:endParaRPr>
          </a:p>
          <a:p>
            <a:pPr marL="137160" lvl="0" indent="-226059" algn="l" rtl="0">
              <a:lnSpc>
                <a:spcPct val="115000"/>
              </a:lnSpc>
              <a:spcBef>
                <a:spcPts val="400"/>
              </a:spcBef>
              <a:spcAft>
                <a:spcPts val="0"/>
              </a:spcAft>
              <a:buClr>
                <a:srgbClr val="004C97"/>
              </a:buClr>
              <a:buSzPts val="1400"/>
              <a:buChar char="●"/>
            </a:pPr>
            <a:r>
              <a:rPr lang="en">
                <a:solidFill>
                  <a:srgbClr val="004C97"/>
                </a:solidFill>
              </a:rPr>
              <a:t>Christian Institute of Arts and Sciences (private)</a:t>
            </a:r>
            <a:endParaRPr>
              <a:solidFill>
                <a:srgbClr val="004C97"/>
              </a:solidFill>
            </a:endParaRPr>
          </a:p>
          <a:p>
            <a:pPr marL="137160" lvl="0" indent="-226059" algn="l" rtl="0">
              <a:lnSpc>
                <a:spcPct val="115000"/>
              </a:lnSpc>
              <a:spcBef>
                <a:spcPts val="400"/>
              </a:spcBef>
              <a:spcAft>
                <a:spcPts val="0"/>
              </a:spcAft>
              <a:buClr>
                <a:srgbClr val="004C97"/>
              </a:buClr>
              <a:buSzPts val="1400"/>
              <a:buChar char="●"/>
            </a:pPr>
            <a:r>
              <a:rPr lang="en">
                <a:solidFill>
                  <a:srgbClr val="004C97"/>
                </a:solidFill>
              </a:rPr>
              <a:t>Trinitas Christian School (private)</a:t>
            </a:r>
            <a:endParaRPr>
              <a:solidFill>
                <a:srgbClr val="004C97"/>
              </a:solidFill>
            </a:endParaRPr>
          </a:p>
        </p:txBody>
      </p:sp>
      <p:pic>
        <p:nvPicPr>
          <p:cNvPr id="254" name="Google Shape;254;p51"/>
          <p:cNvPicPr preferRelativeResize="0"/>
          <p:nvPr/>
        </p:nvPicPr>
        <p:blipFill>
          <a:blip r:embed="rId4">
            <a:alphaModFix/>
          </a:blip>
          <a:stretch>
            <a:fillRect/>
          </a:stretch>
        </p:blipFill>
        <p:spPr>
          <a:xfrm>
            <a:off x="5893841" y="1231613"/>
            <a:ext cx="905257" cy="4488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52"/>
          <p:cNvPicPr preferRelativeResize="0"/>
          <p:nvPr/>
        </p:nvPicPr>
        <p:blipFill rotWithShape="1">
          <a:blip r:embed="rId3">
            <a:alphaModFix/>
          </a:blip>
          <a:srcRect/>
          <a:stretch/>
        </p:blipFill>
        <p:spPr>
          <a:xfrm>
            <a:off x="-375" y="0"/>
            <a:ext cx="9144374" cy="5143500"/>
          </a:xfrm>
          <a:prstGeom prst="rect">
            <a:avLst/>
          </a:prstGeom>
          <a:noFill/>
          <a:ln>
            <a:noFill/>
          </a:ln>
        </p:spPr>
      </p:pic>
      <p:pic>
        <p:nvPicPr>
          <p:cNvPr id="260" name="Google Shape;260;p52"/>
          <p:cNvPicPr preferRelativeResize="0"/>
          <p:nvPr/>
        </p:nvPicPr>
        <p:blipFill>
          <a:blip r:embed="rId4">
            <a:alphaModFix amt="80000"/>
          </a:blip>
          <a:stretch>
            <a:fillRect/>
          </a:stretch>
        </p:blipFill>
        <p:spPr>
          <a:xfrm>
            <a:off x="0" y="786600"/>
            <a:ext cx="3488701" cy="1839600"/>
          </a:xfrm>
          <a:prstGeom prst="rect">
            <a:avLst/>
          </a:prstGeom>
          <a:noFill/>
          <a:ln>
            <a:noFill/>
          </a:ln>
        </p:spPr>
      </p:pic>
      <p:sp>
        <p:nvSpPr>
          <p:cNvPr id="261" name="Google Shape;261;p52"/>
          <p:cNvSpPr txBox="1"/>
          <p:nvPr/>
        </p:nvSpPr>
        <p:spPr>
          <a:xfrm>
            <a:off x="209425" y="1046325"/>
            <a:ext cx="3133200" cy="1327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3100" b="1">
                <a:solidFill>
                  <a:srgbClr val="FFFFFF"/>
                </a:solidFill>
                <a:latin typeface="Arial Black"/>
                <a:ea typeface="Arial Black"/>
                <a:cs typeface="Arial Black"/>
                <a:sym typeface="Arial Black"/>
              </a:rPr>
              <a:t>Sounds good! How do I get started?</a:t>
            </a:r>
            <a:endParaRPr sz="2300" b="1" i="1">
              <a:solidFill>
                <a:srgbClr val="FFFFFF"/>
              </a:solidFill>
              <a:latin typeface="Arial Black"/>
              <a:ea typeface="Arial Black"/>
              <a:cs typeface="Arial Black"/>
              <a:sym typeface="Arial Black"/>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53"/>
          <p:cNvPicPr preferRelativeResize="0"/>
          <p:nvPr/>
        </p:nvPicPr>
        <p:blipFill>
          <a:blip r:embed="rId3">
            <a:alphaModFix/>
          </a:blip>
          <a:stretch>
            <a:fillRect/>
          </a:stretch>
        </p:blipFill>
        <p:spPr>
          <a:xfrm>
            <a:off x="0" y="0"/>
            <a:ext cx="9143997" cy="5143522"/>
          </a:xfrm>
          <a:prstGeom prst="rect">
            <a:avLst/>
          </a:prstGeom>
          <a:noFill/>
          <a:ln>
            <a:noFill/>
          </a:ln>
        </p:spPr>
      </p:pic>
      <p:sp>
        <p:nvSpPr>
          <p:cNvPr id="267" name="Google Shape;267;p53"/>
          <p:cNvSpPr txBox="1"/>
          <p:nvPr/>
        </p:nvSpPr>
        <p:spPr>
          <a:xfrm>
            <a:off x="819925" y="1356450"/>
            <a:ext cx="4987200" cy="24186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None/>
            </a:pPr>
            <a:r>
              <a:rPr lang="en" sz="4600" b="1">
                <a:solidFill>
                  <a:srgbClr val="FFFFFF"/>
                </a:solidFill>
                <a:latin typeface="Arial Black"/>
                <a:ea typeface="Arial Black"/>
                <a:cs typeface="Arial Black"/>
                <a:sym typeface="Arial Black"/>
              </a:rPr>
              <a:t>Dual Enrollment </a:t>
            </a:r>
            <a:br>
              <a:rPr lang="en" sz="4600" b="1">
                <a:solidFill>
                  <a:srgbClr val="FFFFFF"/>
                </a:solidFill>
                <a:latin typeface="Arial Black"/>
                <a:ea typeface="Arial Black"/>
                <a:cs typeface="Arial Black"/>
                <a:sym typeface="Arial Black"/>
              </a:rPr>
            </a:br>
            <a:r>
              <a:rPr lang="en" sz="4600" b="1">
                <a:solidFill>
                  <a:srgbClr val="FFFFFF"/>
                </a:solidFill>
                <a:latin typeface="Arial Black"/>
                <a:ea typeface="Arial Black"/>
                <a:cs typeface="Arial Black"/>
                <a:sym typeface="Arial Black"/>
              </a:rPr>
              <a:t>at UWF</a:t>
            </a:r>
            <a:endParaRPr sz="1900" b="1" i="1">
              <a:solidFill>
                <a:srgbClr val="FFFFFF"/>
              </a:solidFill>
              <a:latin typeface="Arial Black"/>
              <a:ea typeface="Arial Black"/>
              <a:cs typeface="Arial Black"/>
              <a:sym typeface="Arial Black"/>
            </a:endParaRPr>
          </a:p>
        </p:txBody>
      </p:sp>
      <p:sp>
        <p:nvSpPr>
          <p:cNvPr id="268" name="Google Shape;268;p53"/>
          <p:cNvSpPr txBox="1"/>
          <p:nvPr/>
        </p:nvSpPr>
        <p:spPr>
          <a:xfrm>
            <a:off x="1213351" y="3267168"/>
            <a:ext cx="4288200" cy="205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1700" b="1">
                <a:solidFill>
                  <a:srgbClr val="FFFFFF"/>
                </a:solidFill>
                <a:latin typeface="Arial Black"/>
                <a:ea typeface="Arial Black"/>
                <a:cs typeface="Arial Black"/>
                <a:sym typeface="Arial Black"/>
              </a:rPr>
              <a:t>uwf.edu/DE</a:t>
            </a:r>
            <a:endParaRPr sz="1700" b="1">
              <a:solidFill>
                <a:srgbClr val="FFFFFF"/>
              </a:solidFill>
              <a:latin typeface="Arial Black"/>
              <a:ea typeface="Arial Black"/>
              <a:cs typeface="Arial Black"/>
              <a:sym typeface="Arial Black"/>
            </a:endParaRPr>
          </a:p>
        </p:txBody>
      </p:sp>
      <p:pic>
        <p:nvPicPr>
          <p:cNvPr id="269" name="Google Shape;269;p53"/>
          <p:cNvPicPr preferRelativeResize="0"/>
          <p:nvPr/>
        </p:nvPicPr>
        <p:blipFill>
          <a:blip r:embed="rId4">
            <a:alphaModFix/>
          </a:blip>
          <a:stretch>
            <a:fillRect/>
          </a:stretch>
        </p:blipFill>
        <p:spPr>
          <a:xfrm flipH="1">
            <a:off x="865030" y="3193079"/>
            <a:ext cx="353377" cy="353377"/>
          </a:xfrm>
          <a:prstGeom prst="rect">
            <a:avLst/>
          </a:prstGeom>
          <a:noFill/>
          <a:ln>
            <a:noFill/>
          </a:ln>
        </p:spPr>
      </p:pic>
      <p:pic>
        <p:nvPicPr>
          <p:cNvPr id="270" name="Google Shape;270;p53"/>
          <p:cNvPicPr preferRelativeResize="0"/>
          <p:nvPr/>
        </p:nvPicPr>
        <p:blipFill>
          <a:blip r:embed="rId5">
            <a:alphaModFix/>
          </a:blip>
          <a:stretch>
            <a:fillRect/>
          </a:stretch>
        </p:blipFill>
        <p:spPr>
          <a:xfrm>
            <a:off x="875373" y="3074376"/>
            <a:ext cx="914401" cy="4488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grpSp>
        <p:nvGrpSpPr>
          <p:cNvPr id="275" name="Google Shape;275;p54"/>
          <p:cNvGrpSpPr/>
          <p:nvPr/>
        </p:nvGrpSpPr>
        <p:grpSpPr>
          <a:xfrm>
            <a:off x="4916123" y="909591"/>
            <a:ext cx="3709951" cy="3118034"/>
            <a:chOff x="-541214" y="1189988"/>
            <a:chExt cx="4088100" cy="3118034"/>
          </a:xfrm>
        </p:grpSpPr>
        <p:sp>
          <p:nvSpPr>
            <p:cNvPr id="276" name="Google Shape;276;p54"/>
            <p:cNvSpPr/>
            <p:nvPr/>
          </p:nvSpPr>
          <p:spPr>
            <a:xfrm>
              <a:off x="-541214" y="1189988"/>
              <a:ext cx="4088100" cy="669000"/>
            </a:xfrm>
            <a:prstGeom prst="homePlate">
              <a:avLst>
                <a:gd name="adj" fmla="val 50000"/>
              </a:avLst>
            </a:prstGeom>
            <a:solidFill>
              <a:srgbClr val="0944A1"/>
            </a:solidFill>
            <a:ln>
              <a:noFill/>
            </a:ln>
          </p:spPr>
          <p:txBody>
            <a:bodyPr spcFirstLastPara="1" wrap="square" lIns="91425" tIns="91425" rIns="91425" bIns="91425" anchor="ctr" anchorCtr="0">
              <a:noAutofit/>
            </a:bodyPr>
            <a:lstStyle/>
            <a:p>
              <a:pPr marL="800100" lvl="0" indent="0" algn="l" rtl="0">
                <a:spcBef>
                  <a:spcPts val="0"/>
                </a:spcBef>
                <a:spcAft>
                  <a:spcPts val="0"/>
                </a:spcAft>
                <a:buNone/>
              </a:pPr>
              <a:r>
                <a:rPr lang="en" sz="2400" b="1">
                  <a:solidFill>
                    <a:srgbClr val="FFFFFF"/>
                  </a:solidFill>
                  <a:latin typeface="Arial Black"/>
                  <a:ea typeface="Arial Black"/>
                  <a:cs typeface="Arial Black"/>
                  <a:sym typeface="Arial Black"/>
                </a:rPr>
                <a:t>Step One</a:t>
              </a:r>
              <a:endParaRPr sz="2400" b="1">
                <a:solidFill>
                  <a:srgbClr val="FFFFFF"/>
                </a:solidFill>
                <a:latin typeface="Arial Black"/>
                <a:ea typeface="Arial Black"/>
                <a:cs typeface="Arial Black"/>
                <a:sym typeface="Arial Black"/>
              </a:endParaRPr>
            </a:p>
          </p:txBody>
        </p:sp>
        <p:sp>
          <p:nvSpPr>
            <p:cNvPr id="277" name="Google Shape;277;p54"/>
            <p:cNvSpPr txBox="1"/>
            <p:nvPr/>
          </p:nvSpPr>
          <p:spPr>
            <a:xfrm>
              <a:off x="16061" y="2057122"/>
              <a:ext cx="3165300" cy="22509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0"/>
                </a:spcBef>
                <a:spcAft>
                  <a:spcPts val="400"/>
                </a:spcAft>
                <a:buNone/>
              </a:pPr>
              <a:r>
                <a:rPr lang="en" sz="2400">
                  <a:solidFill>
                    <a:srgbClr val="004C97"/>
                  </a:solidFill>
                </a:rPr>
                <a:t>Meet with your school guidance counselor to determine your eligibility.</a:t>
              </a:r>
              <a:endParaRPr sz="2400">
                <a:solidFill>
                  <a:srgbClr val="004C97"/>
                </a:solidFill>
              </a:endParaRPr>
            </a:p>
          </p:txBody>
        </p:sp>
      </p:grpSp>
      <p:pic>
        <p:nvPicPr>
          <p:cNvPr id="278" name="Google Shape;278;p54"/>
          <p:cNvPicPr preferRelativeResize="0"/>
          <p:nvPr/>
        </p:nvPicPr>
        <p:blipFill>
          <a:blip r:embed="rId3">
            <a:alphaModFix/>
          </a:blip>
          <a:stretch>
            <a:fillRect/>
          </a:stretch>
        </p:blipFill>
        <p:spPr>
          <a:xfrm>
            <a:off x="4903000" y="1534191"/>
            <a:ext cx="3542226" cy="47125"/>
          </a:xfrm>
          <a:prstGeom prst="rect">
            <a:avLst/>
          </a:prstGeom>
          <a:noFill/>
          <a:ln>
            <a:noFill/>
          </a:ln>
        </p:spPr>
      </p:pic>
      <p:pic>
        <p:nvPicPr>
          <p:cNvPr id="279" name="Google Shape;279;p54"/>
          <p:cNvPicPr preferRelativeResize="0"/>
          <p:nvPr/>
        </p:nvPicPr>
        <p:blipFill>
          <a:blip r:embed="rId3">
            <a:alphaModFix/>
          </a:blip>
          <a:stretch>
            <a:fillRect/>
          </a:stretch>
        </p:blipFill>
        <p:spPr>
          <a:xfrm rot="-5400000">
            <a:off x="2284516" y="2541813"/>
            <a:ext cx="5203374" cy="59849"/>
          </a:xfrm>
          <a:prstGeom prst="rect">
            <a:avLst/>
          </a:prstGeom>
          <a:noFill/>
          <a:ln>
            <a:noFill/>
          </a:ln>
        </p:spPr>
      </p:pic>
      <p:sp>
        <p:nvSpPr>
          <p:cNvPr id="280" name="Google Shape;280;p54"/>
          <p:cNvSpPr/>
          <p:nvPr/>
        </p:nvSpPr>
        <p:spPr>
          <a:xfrm rot="-2700000">
            <a:off x="8251787" y="1394846"/>
            <a:ext cx="584212" cy="325835"/>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1" name="Google Shape;281;p54"/>
          <p:cNvPicPr preferRelativeResize="0"/>
          <p:nvPr/>
        </p:nvPicPr>
        <p:blipFill rotWithShape="1">
          <a:blip r:embed="rId4">
            <a:alphaModFix/>
          </a:blip>
          <a:srcRect l="23072" r="14738"/>
          <a:stretch/>
        </p:blipFill>
        <p:spPr>
          <a:xfrm>
            <a:off x="0" y="-29925"/>
            <a:ext cx="4856275" cy="5203349"/>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rgbClr val="000000"/>
      </a:dk1>
      <a:lt1>
        <a:srgbClr val="FFFFFF"/>
      </a:lt1>
      <a:dk2>
        <a:srgbClr val="009CDE"/>
      </a:dk2>
      <a:lt2>
        <a:srgbClr val="E7E6E6"/>
      </a:lt2>
      <a:accent1>
        <a:srgbClr val="5B9BD5"/>
      </a:accent1>
      <a:accent2>
        <a:srgbClr val="ED7D31"/>
      </a:accent2>
      <a:accent3>
        <a:srgbClr val="A5A5A5"/>
      </a:accent3>
      <a:accent4>
        <a:srgbClr val="FFC000"/>
      </a:accent4>
      <a:accent5>
        <a:srgbClr val="004C97"/>
      </a:accent5>
      <a:accent6>
        <a:srgbClr val="70AD47"/>
      </a:accent6>
      <a:hlink>
        <a:srgbClr val="004C97"/>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1873</Words>
  <Application>Microsoft Office PowerPoint</Application>
  <PresentationFormat>On-screen Show (16:9)</PresentationFormat>
  <Paragraphs>170</Paragraphs>
  <Slides>31</Slides>
  <Notes>31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31</vt:i4>
      </vt:variant>
    </vt:vector>
  </HeadingPairs>
  <TitlesOfParts>
    <vt:vector size="41" baseType="lpstr">
      <vt:lpstr>Calibri</vt:lpstr>
      <vt:lpstr>Times New Roman</vt:lpstr>
      <vt:lpstr>Arial</vt:lpstr>
      <vt:lpstr>Arial Black</vt:lpstr>
      <vt:lpstr>Roboto</vt:lpstr>
      <vt:lpstr>Roboto Slab</vt:lpstr>
      <vt:lpstr>Simple Light</vt:lpstr>
      <vt:lpstr>Marina</vt:lpstr>
      <vt:lpstr>Office Theme</vt:lpstr>
      <vt:lpstr>Custom Design</vt:lpstr>
      <vt:lpstr>Dual Enrollment  at UWF</vt:lpstr>
      <vt:lpstr>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Communications</vt:lpstr>
      <vt:lpstr>Communications</vt:lpstr>
      <vt:lpstr>PowerPoint Presentation</vt:lpstr>
      <vt:lpstr>Account Activation</vt:lpstr>
      <vt:lpstr>Two Holds to Expect</vt:lpstr>
      <vt:lpstr>Financial Responsibility Hold</vt:lpstr>
      <vt:lpstr>Immunization Hold</vt:lpstr>
      <vt:lpstr>Nautilus Card</vt:lpstr>
      <vt:lpstr>PowerPoint Presentation</vt:lpstr>
      <vt:lpstr>Registration</vt:lpstr>
      <vt:lpstr>Guidelines</vt:lpstr>
      <vt:lpstr>MyUWF</vt:lpstr>
      <vt:lpstr>Course Search</vt:lpstr>
      <vt:lpstr>Course Search Results</vt:lpstr>
      <vt:lpstr>After Registration</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Dual Enrollment  at UWF</dc:title>
  <dc:creator>Kelli Smirniotis</dc:creator>
  <cp:lastModifiedBy>Kelli Smirniotis</cp:lastModifiedBy>
  <cp:revision>1</cp:revision>
  <dcterms:modified xsi:type="dcterms:W3CDTF">2023-06-10T14:18:49Z</dcterms:modified>
</cp:coreProperties>
</file>